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8" r:id="rId2"/>
    <p:sldId id="279" r:id="rId3"/>
    <p:sldId id="259" r:id="rId4"/>
    <p:sldId id="260" r:id="rId5"/>
    <p:sldId id="262" r:id="rId6"/>
    <p:sldId id="281" r:id="rId7"/>
    <p:sldId id="274" r:id="rId8"/>
    <p:sldId id="282" r:id="rId9"/>
    <p:sldId id="283" r:id="rId10"/>
    <p:sldId id="267" r:id="rId11"/>
    <p:sldId id="270" r:id="rId12"/>
    <p:sldId id="284" r:id="rId13"/>
    <p:sldId id="285" r:id="rId14"/>
    <p:sldId id="286" r:id="rId15"/>
    <p:sldId id="288" r:id="rId16"/>
    <p:sldId id="290" r:id="rId17"/>
    <p:sldId id="291" r:id="rId18"/>
    <p:sldId id="292" r:id="rId19"/>
    <p:sldId id="293" r:id="rId20"/>
    <p:sldId id="287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vangardrcpv174.ru/events/gosudarstvennye-simvoly-rossiyskoy-federatsi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opi.ru/img/uploads/2021-02-27/1_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412776"/>
            <a:ext cx="56154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 России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4896544" cy="576064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 algn="just">
              <a:lnSpc>
                <a:spcPct val="150000"/>
              </a:lnSpc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написал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Владимирович Михалков.</a:t>
            </a:r>
            <a:endParaRPr lang="ru-RU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42976" y="1430288"/>
            <a:ext cx="3153786" cy="4302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156176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2119" y="404664"/>
            <a:ext cx="85859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 отметил Министр просвещения Сергей Кравцов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сентября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нового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2022 – 2023 учебного года традиция по проведению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церемонии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поднятия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государственного флага будет внедрена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всех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организациях Российской Федерации. 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" name="Picture 9" descr="https://edu.gov.ru/uploads/media/photo/2021/09/12/a592b4d9d39d87e5f432_20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t="2556" b="8572"/>
          <a:stretch>
            <a:fillRect/>
          </a:stretch>
        </p:blipFill>
        <p:spPr bwMode="auto">
          <a:xfrm>
            <a:off x="653157" y="2079455"/>
            <a:ext cx="42068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s://sun9-64.userapi.com/s/v1/if2/EGCuOOsaMLboG_W0ArxvSmSE09CbQH0Tg9wJqX4rsvRafZBDcFL93PQtsCgWhXWEuT0dYzP82kADHK8xNdyphxeS.jpg?size=1200x1200&amp;quality=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84218"/>
            <a:ext cx="35544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1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580" y="40466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Порядок использования каждого из государственных символов определяется соответствующим федеральным конституционным законом. Государственными символами Российской Федерации являются: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8008617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флаг Российской Федерации (утвержден Федеральным конституционным законом Российской Федерации «О Государственном флаге Российской Федерации от 25 декабря 2000 года №1-ФКЗ);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герб Российской Федерации (утвержден Федеральным конституционным законом Российской Федерации «О Государственном гербе Российской Федерации от 25 декабря 2000 года №2-ФКЗ);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гимн Российской Федерации (утвержден Федеральным конституционным законом Российской Федерации «О Государственном гимне Российской Федерации от 25 декабря 2000 года №3-ФКЗ).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487363" y="1772816"/>
            <a:ext cx="8261101" cy="409733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флаг Российской Федерации (утвержден Федеральным конституционным законом Российской Федерации «О Государственном флаге Российской Федерации от 25 декабря 2000 года №1-ФКЗ);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герб Российской Федерации (утвержден Федеральным конституционным законом Российской Федерации «О Государственном гербе Российской Федерации от 25 декабря 2000 года №2-ФКЗ);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гимн Российской Федерации (утвержден Федеральным конституционным законом Российской Федерации «О Государственном гимне Российской Федерации от 25 декабря 2000 года №3-ФКЗ).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48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Государственный флаг Российской Федерации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представляет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собой прямоугольное  полотнище из трех равновеликих горизонтальных полос: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верхней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белого, средней –  синего и нижней – красного цвета.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Отношение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ширины флага к его длине </a:t>
            </a:r>
            <a:r>
              <a:rPr lang="ru-RU" b="1" dirty="0">
                <a:solidFill>
                  <a:srgbClr val="C00000"/>
                </a:solidFill>
              </a:rPr>
              <a:t>2:3.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1187624" y="2132856"/>
            <a:ext cx="6912768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Недопустимы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 использования в образовательной организации Государственного  флага в искаженном виде, то есть, флага, изготовленного с нарушением установленного  Федеральным конституционным законом описания (несоблюдение соотношения сторон,  порядка расположения полос, ширины полос, помещение на флаге каких-либо  изображений и надписей и т.п.).</a:t>
            </a:r>
            <a:b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-32555" y="1230871"/>
            <a:ext cx="571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Arial" charset="0"/>
              </a:rPr>
              <a:t>Ва</a:t>
            </a:r>
            <a:r>
              <a:rPr lang="ru-RU" altLang="ru-RU" sz="1800" b="1" dirty="0" smtClean="0">
                <a:solidFill>
                  <a:srgbClr val="DA291C"/>
                </a:solidFill>
                <a:latin typeface="Arial" charset="0"/>
              </a:rPr>
              <a:t>рианты </a:t>
            </a:r>
            <a:r>
              <a:rPr lang="ru-RU" altLang="ru-RU" sz="1800" b="1" dirty="0">
                <a:solidFill>
                  <a:srgbClr val="DA291C"/>
                </a:solidFill>
                <a:latin typeface="Arial" charset="0"/>
              </a:rPr>
              <a:t>вывешивания флага без древка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DA291C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DA291C"/>
                </a:solidFill>
                <a:latin typeface="Arial" charset="0"/>
              </a:rPr>
              <a:t>горизонтально                   </a:t>
            </a:r>
            <a:r>
              <a:rPr lang="ru-RU" altLang="ru-RU" sz="1800" b="1" dirty="0" smtClean="0">
                <a:solidFill>
                  <a:srgbClr val="DA291C"/>
                </a:solidFill>
                <a:latin typeface="Arial" charset="0"/>
              </a:rPr>
              <a:t> </a:t>
            </a:r>
            <a:r>
              <a:rPr lang="ru-RU" altLang="ru-RU" sz="1800" b="1" dirty="0">
                <a:solidFill>
                  <a:srgbClr val="DA291C"/>
                </a:solidFill>
                <a:latin typeface="Arial" charset="0"/>
              </a:rPr>
              <a:t>вертикально</a:t>
            </a:r>
          </a:p>
        </p:txBody>
      </p:sp>
      <p:pic>
        <p:nvPicPr>
          <p:cNvPr id="5" name="Picture 2" descr="https://cf.ppt-online.org/files/slide/j/JKf8virkC9MhuqtySzlGeTN5YcRPEDVw7W0ImX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27153" r="63985" b="10056"/>
          <a:stretch>
            <a:fillRect/>
          </a:stretch>
        </p:blipFill>
        <p:spPr bwMode="auto">
          <a:xfrm>
            <a:off x="155575" y="2132856"/>
            <a:ext cx="2193925" cy="3432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f.ppt-online.org/files/slide/j/JKf8virkC9MhuqtySzlGeTN5YcRPEDVw7W0ImX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0" t="27153" r="25816" b="10056"/>
          <a:stretch>
            <a:fillRect/>
          </a:stretch>
        </p:blipFill>
        <p:spPr bwMode="auto">
          <a:xfrm>
            <a:off x="3189288" y="2189965"/>
            <a:ext cx="2185987" cy="3432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5"/>
          <p:cNvSpPr>
            <a:spLocks noGrp="1"/>
          </p:cNvSpPr>
          <p:nvPr>
            <p:ph type="title"/>
          </p:nvPr>
        </p:nvSpPr>
        <p:spPr>
          <a:xfrm>
            <a:off x="-252536" y="160338"/>
            <a:ext cx="10515600" cy="709612"/>
          </a:xfrm>
        </p:spPr>
        <p:txBody>
          <a:bodyPr/>
          <a:lstStyle/>
          <a:p>
            <a:pPr algn="ctr" eaLnBrk="1" hangingPunct="1"/>
            <a:r>
              <a:rPr lang="ru-RU" altLang="ru-RU" sz="2700" dirty="0" smtClean="0">
                <a:solidFill>
                  <a:srgbClr val="FF0000"/>
                </a:solidFill>
                <a:latin typeface="Bebas Neue Bold" pitchFamily="34" charset="-52"/>
              </a:rPr>
              <a:t>Варианты расположения без древка флага</a:t>
            </a: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5508104" y="869950"/>
            <a:ext cx="3373189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Arial" charset="0"/>
              </a:rPr>
              <a:t>Флаг без древка, мачты (флагштока) может быть вывешен в виде одного полотнища. В данном случае полотнище может быть: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Arial" charset="0"/>
              </a:rPr>
              <a:t>   - растянуто на стене (то есть плотно прикреплено к  вертикальной поверхности);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Arial" charset="0"/>
              </a:rPr>
              <a:t>   - подвешено к потолку помещения или сооружения (либо к какой-либо инженерной конструкции в верхней части помещения или сооружения).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Arial" charset="0"/>
              </a:rPr>
              <a:t>   При вывешивании без древка флаг может быть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Arial" charset="0"/>
              </a:rPr>
              <a:t>расположен горизонтально (то есть полосы флага параллельны горизонтальной плоскости), либо вертикально (полосы флага перпендикулярны горизонтальной плоскости). В последнем случае, если флаг растянут на стене, то белая полоса полотнища должна находиться слева с точки зрения стоящего лицом к флагу.</a:t>
            </a:r>
          </a:p>
        </p:txBody>
      </p:sp>
    </p:spTree>
    <p:extLst>
      <p:ext uri="{BB962C8B-B14F-4D97-AF65-F5344CB8AC3E}">
        <p14:creationId xmlns:p14="http://schemas.microsoft.com/office/powerpoint/2010/main" val="36195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Заголовок 5"/>
          <p:cNvSpPr>
            <a:spLocks noGrp="1"/>
          </p:cNvSpPr>
          <p:nvPr>
            <p:ph type="title"/>
          </p:nvPr>
        </p:nvSpPr>
        <p:spPr>
          <a:xfrm>
            <a:off x="4066226" y="780915"/>
            <a:ext cx="4329702" cy="709612"/>
          </a:xfrm>
        </p:spPr>
        <p:txBody>
          <a:bodyPr/>
          <a:lstStyle/>
          <a:p>
            <a:pPr algn="ctr" eaLnBrk="1" hangingPunct="1"/>
            <a:r>
              <a:rPr lang="ru-RU" altLang="ru-RU" sz="2700" dirty="0" smtClean="0">
                <a:solidFill>
                  <a:srgbClr val="FF0000"/>
                </a:solidFill>
                <a:latin typeface="Bebas Neue Bold" pitchFamily="34" charset="-52"/>
              </a:rPr>
              <a:t>Недопустимо:</a:t>
            </a:r>
          </a:p>
        </p:txBody>
      </p:sp>
      <p:sp>
        <p:nvSpPr>
          <p:cNvPr id="28677" name="AutoShape 2" descr="https://konspekta.net/studopedianet/baza14/2732673396018.files/image003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3546813" y="1530410"/>
            <a:ext cx="536852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 -  чтобы флаг низшего статуса находился выше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флага высшего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статуса (но при этом любые флаги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могут находиться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на одном вертикальном уровне и такое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их расположение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(например на флагштоках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одинаковой высоты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) вполне приветствуется) необходимо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помнить, что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если на крыше здания поднят флаг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низшего статуса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, то флаг высшего статуса не может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быть вывешен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на стене этого здания;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70C0"/>
              </a:solidFill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-  чтобы флаг низшего статуса находился ближе к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центру (при нечетном числе флагов) или левее (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при четном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числе флагов), чем флаг высшего статуса;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70C0"/>
              </a:solidFill>
              <a:latin typeface="Arial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-  чтобы размер полотнища флага низшего статуса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charset="0"/>
              </a:rPr>
              <a:t>был больше 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расположенного рядом флага высшего статуса.</a:t>
            </a:r>
          </a:p>
        </p:txBody>
      </p:sp>
      <p:sp>
        <p:nvSpPr>
          <p:cNvPr id="28679" name="AutoShape 5" descr="https://pp.userapi.com/c840239/v840239064/24c6d/Lr-rYIRtxdY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116682" y="500063"/>
            <a:ext cx="293608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Схемы возможного расположения флагов:</a:t>
            </a:r>
          </a:p>
        </p:txBody>
      </p:sp>
      <p:sp>
        <p:nvSpPr>
          <p:cNvPr id="28681" name="object 4"/>
          <p:cNvSpPr txBox="1">
            <a:spLocks noChangeArrowheads="1"/>
          </p:cNvSpPr>
          <p:nvPr/>
        </p:nvSpPr>
        <p:spPr bwMode="auto">
          <a:xfrm>
            <a:off x="790575" y="1176339"/>
            <a:ext cx="1281113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Arial" charset="0"/>
              </a:rPr>
              <a:t>- два флага</a:t>
            </a:r>
          </a:p>
        </p:txBody>
      </p:sp>
      <p:pic>
        <p:nvPicPr>
          <p:cNvPr id="28682" name="objec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7" y="1497013"/>
            <a:ext cx="2421731" cy="1687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Прямоугольник 11"/>
          <p:cNvSpPr>
            <a:spLocks noChangeArrowheads="1"/>
          </p:cNvSpPr>
          <p:nvPr/>
        </p:nvSpPr>
        <p:spPr bwMode="auto">
          <a:xfrm>
            <a:off x="1157288" y="3244850"/>
            <a:ext cx="1494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charset="0"/>
              </a:rPr>
              <a:t>- три флага</a:t>
            </a:r>
          </a:p>
        </p:txBody>
      </p:sp>
      <p:pic>
        <p:nvPicPr>
          <p:cNvPr id="28684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" y="3827463"/>
            <a:ext cx="3418285" cy="2227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383" y="620688"/>
            <a:ext cx="8882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Поднятие и спуск флага</a:t>
            </a:r>
          </a:p>
          <a:p>
            <a:endParaRPr lang="ru-RU" dirty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Знаменная группа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/>
              <a:t>– школьники, которые добились высоких результатов в учебной, научной, спортивной, творческой и общественно значимой деятельности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5199" y="2630666"/>
            <a:ext cx="8712968" cy="261610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Кто принимает участие в церемонии поднятия (спуска) флага:</a:t>
            </a:r>
          </a:p>
          <a:p>
            <a:r>
              <a:rPr lang="ru-RU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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2200" dirty="0" smtClean="0">
                <a:sym typeface="Wingdings" panose="05000000000000000000" pitchFamily="2" charset="2"/>
              </a:rPr>
              <a:t>Ученики</a:t>
            </a:r>
          </a:p>
          <a:p>
            <a:r>
              <a:rPr lang="ru-RU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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2200" dirty="0" smtClean="0">
                <a:sym typeface="Wingdings" panose="05000000000000000000" pitchFamily="2" charset="2"/>
              </a:rPr>
              <a:t>Представители совета обучающихся</a:t>
            </a:r>
          </a:p>
          <a:p>
            <a:r>
              <a:rPr lang="ru-RU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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2200" dirty="0" smtClean="0">
                <a:sym typeface="Wingdings" panose="05000000000000000000" pitchFamily="2" charset="2"/>
              </a:rPr>
              <a:t>Представители совета родителей</a:t>
            </a:r>
          </a:p>
          <a:p>
            <a:r>
              <a:rPr lang="ru-RU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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2200" dirty="0" smtClean="0">
                <a:sym typeface="Wingdings" panose="05000000000000000000" pitchFamily="2" charset="2"/>
              </a:rPr>
              <a:t>Педагоги</a:t>
            </a:r>
          </a:p>
          <a:p>
            <a:r>
              <a:rPr lang="ru-RU" sz="2400" b="1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</a:t>
            </a:r>
            <a:r>
              <a:rPr lang="ru-RU" sz="2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ru-RU" sz="2200" dirty="0" smtClean="0">
                <a:sym typeface="Wingdings" panose="05000000000000000000" pitchFamily="2" charset="2"/>
              </a:rPr>
              <a:t>Администрация школы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18347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4" y="836712"/>
            <a:ext cx="888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Поднятие и спуск флага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9" y="1615231"/>
            <a:ext cx="7799637" cy="371799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7960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77" y="692696"/>
            <a:ext cx="888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Цикл занятий «Разговоры о важном»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4" y="1412776"/>
            <a:ext cx="8526065" cy="342947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5135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Sitka Banner" pitchFamily="2" charset="0"/>
              </a:rPr>
              <a:t>Познакомить детей с государственными символами России – флаг, гимн, герб. 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Закрепить знания детей о символическом значении цветов  государственного флага.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Формировать уважительное отношение к государственным символам России.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Воспитывать патриотические чувства.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Sitka Banner" pitchFamily="2" charset="0"/>
              </a:rPr>
              <a:t>Задачи:</a:t>
            </a:r>
            <a:endParaRPr lang="ru-RU" b="1" dirty="0">
              <a:solidFill>
                <a:srgbClr val="0070C0"/>
              </a:solidFill>
              <a:latin typeface="Sitka Banner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Sitka Banner" pitchFamily="2" charset="0"/>
              </a:rPr>
              <a:t>Цель: </a:t>
            </a:r>
            <a:r>
              <a:rPr lang="ru-RU" sz="3200" b="1" dirty="0" smtClean="0">
                <a:solidFill>
                  <a:srgbClr val="0070C0"/>
                </a:solidFill>
                <a:latin typeface="Sitka Banner" pitchFamily="2" charset="0"/>
              </a:rPr>
              <a:t>Систематизировать знания учащихся о Государственных символах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равды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2" t="16595" r="31418" b="22198"/>
          <a:stretch>
            <a:fillRect/>
          </a:stretch>
        </p:blipFill>
        <p:spPr bwMode="auto">
          <a:xfrm>
            <a:off x="251520" y="476672"/>
            <a:ext cx="3731242" cy="229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6487" r="39781" b="27194"/>
          <a:stretch>
            <a:fillRect/>
          </a:stretch>
        </p:blipFill>
        <p:spPr bwMode="auto">
          <a:xfrm>
            <a:off x="224878" y="2852936"/>
            <a:ext cx="3757884" cy="240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73008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 официальном исполнении Государственного гимна присутствующие </a:t>
            </a:r>
            <a:r>
              <a:rPr lang="ru-RU" altLang="ru-RU" sz="1400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выслушивают его стоя, необходимо </a:t>
            </a:r>
            <a:r>
              <a:rPr lang="ru-RU" altLang="ru-RU" sz="1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соблюдать тишину </a:t>
            </a:r>
            <a:r>
              <a:rPr lang="ru-RU" altLang="ru-RU" sz="1400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и сократить передвижения и перемещения до предельно возможного </a:t>
            </a:r>
            <a:r>
              <a:rPr lang="ru-RU" altLang="ru-RU" sz="1400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минимум</a:t>
            </a: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а. </a:t>
            </a:r>
            <a:r>
              <a:rPr lang="ru-RU" altLang="ru-RU" sz="1400" b="1" u="sng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Неэтично </a:t>
            </a:r>
            <a:r>
              <a:rPr lang="ru-RU" altLang="ru-RU" sz="1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разговаривать 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во время исполнения гимна, активно шевелиться, не имея к тому действительной необходимости, оборачиваться, отвлекаться посторонними обязанностями или присутствовать при исполнении гимна с наушниками в ушах (за исключением тех лиц, которые исполняют служебные технические обязанности с наушниками, или носят наушники или подобные им предметы по состоянию здоровья).</a:t>
            </a:r>
            <a:br>
              <a:rPr lang="ru-RU" alt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400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          В случае если исполнение Государственного гимна сопровождается поднятием Государственного флага, присутствующие поворачиваются лицом к поднимаемому </a:t>
            </a:r>
            <a:r>
              <a:rPr lang="ru-RU" altLang="ru-RU" sz="1400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флагу</a:t>
            </a: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 Если 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поднятие флага не сопровождает исполнение гимна, то присутствующие обращаются лицом к</a:t>
            </a:r>
            <a:br>
              <a:rPr lang="ru-RU" alt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центральной точке происходящих событий. </a:t>
            </a:r>
            <a:endParaRPr lang="ru-RU" altLang="ru-RU" sz="14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just"/>
            <a:r>
              <a:rPr lang="ru-RU" alt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Если 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имеется один уже поднятый (установленный) флаг или одно изображение Государственного герба – то обращаются лицом, соответственно, к данному флагу или </a:t>
            </a:r>
            <a:r>
              <a:rPr lang="ru-RU" altLang="ru-RU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гербу. </a:t>
            </a:r>
            <a:r>
              <a:rPr lang="ru-RU" altLang="ru-RU" sz="1400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Молчать </a:t>
            </a:r>
            <a:r>
              <a:rPr lang="ru-RU" altLang="ru-RU" sz="1400" b="1" u="sng" dirty="0">
                <a:solidFill>
                  <a:srgbClr val="002060"/>
                </a:solidFill>
                <a:latin typeface="Arial" charset="0"/>
                <a:cs typeface="Arial" charset="0"/>
              </a:rPr>
              <a:t>или петь во время исполнения государственного гимна – предмет свободного выбора гражданина.</a:t>
            </a:r>
            <a:r>
              <a:rPr lang="ru-RU" altLang="ru-RU" sz="14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1400" b="1" u="sng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ru-RU" sz="16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         Недопустимо принуждать петь гимн, если гражданин не имеет на то желания.</a:t>
            </a:r>
            <a:endParaRPr lang="ru-RU" sz="1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804770" cy="360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04011"/>
            <a:ext cx="2322613" cy="23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539552" y="4383107"/>
            <a:ext cx="5472608" cy="9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39738" indent="-63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275"/>
              </a:spcAft>
              <a:buFontTx/>
              <a:buNone/>
            </a:pPr>
            <a:r>
              <a:rPr lang="ru-RU" alt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Официальный сайт ГБУ ДО «Авангард: </a:t>
            </a:r>
            <a:r>
              <a:rPr lang="en-US" altLang="ru-RU" sz="1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avangardrcpv174.ru/events/gosudarstvennye-simvoly-rossiyskoy-federatsii/</a:t>
            </a:r>
            <a:r>
              <a:rPr lang="ru-RU" alt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960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- самая большая и прекрасная страна в мире.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– наша Родина.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54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– город Москва.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20575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816424" cy="216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Символы государства.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836712"/>
            <a:ext cx="8280920" cy="12241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У России тоже есть государственные символы.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3568" y="4798469"/>
            <a:ext cx="8280920" cy="122413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</a:t>
            </a:r>
          </a:p>
          <a:p>
            <a:pPr algn="l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.jpg"/>
          <p:cNvPicPr>
            <a:picLocks noChangeAspect="1"/>
          </p:cNvPicPr>
          <p:nvPr/>
        </p:nvPicPr>
        <p:blipFill>
          <a:blip r:embed="rId2" cstate="print"/>
          <a:srcRect t="16326" b="16326"/>
          <a:stretch>
            <a:fillRect/>
          </a:stretch>
        </p:blipFill>
        <p:spPr>
          <a:xfrm>
            <a:off x="1763687" y="1484784"/>
            <a:ext cx="5843149" cy="2952328"/>
          </a:xfrm>
          <a:prstGeom prst="rect">
            <a:avLst/>
          </a:prstGeom>
        </p:spPr>
      </p:pic>
      <p:pic>
        <p:nvPicPr>
          <p:cNvPr id="12" name="Рисунок 11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7" y="2132856"/>
            <a:ext cx="3690410" cy="2665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2833" y="548680"/>
            <a:ext cx="770485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Флаг – 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прикрепленное к древку полотнище определенного размера и цвета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387686" cy="296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801687" cy="3188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146224" cy="26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332656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894cccb76b265deeb9915dff0fae8b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39" y="2360967"/>
            <a:ext cx="4359427" cy="2859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6297081p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364121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120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3326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276872"/>
            <a:ext cx="4032448" cy="3225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77683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0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317</TotalTime>
  <Words>1138</Words>
  <Application>Microsoft Office PowerPoint</Application>
  <PresentationFormat>Экран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Презентация PowerPoint</vt:lpstr>
      <vt:lpstr>Задачи:</vt:lpstr>
      <vt:lpstr>Презентация PowerPoint</vt:lpstr>
      <vt:lpstr>Презентация PowerPoint</vt:lpstr>
      <vt:lpstr>    Символы государства.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цвета на флаге</vt:lpstr>
      <vt:lpstr>Государственный гимн России</vt:lpstr>
      <vt:lpstr>Презентация PowerPoint</vt:lpstr>
      <vt:lpstr>Презентация PowerPoint</vt:lpstr>
      <vt:lpstr>Презентация PowerPoint</vt:lpstr>
      <vt:lpstr>Варианты расположения без древка флага</vt:lpstr>
      <vt:lpstr>Недопустимо: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Гиниятуллина Е. Ю.</dc:creator>
  <cp:lastModifiedBy>Пользователь</cp:lastModifiedBy>
  <cp:revision>37</cp:revision>
  <dcterms:created xsi:type="dcterms:W3CDTF">2015-02-07T15:10:13Z</dcterms:created>
  <dcterms:modified xsi:type="dcterms:W3CDTF">2022-08-28T10:39:52Z</dcterms:modified>
</cp:coreProperties>
</file>