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70" r:id="rId3"/>
    <p:sldId id="271" r:id="rId4"/>
    <p:sldId id="272" r:id="rId5"/>
    <p:sldId id="265" r:id="rId6"/>
    <p:sldId id="257" r:id="rId7"/>
    <p:sldId id="269" r:id="rId8"/>
    <p:sldId id="273" r:id="rId9"/>
    <p:sldId id="274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>
        <p:scale>
          <a:sx n="80" d="100"/>
          <a:sy n="80" d="100"/>
        </p:scale>
        <p:origin x="-782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31.svg"/><Relationship Id="rId4" Type="http://schemas.openxmlformats.org/officeDocument/2006/relationships/image" Target="../media/image17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00" y="4284000"/>
            <a:ext cx="7515000" cy="1305000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latin typeface="Segoe UI Black" pitchFamily="34" charset="0"/>
                <a:ea typeface="Segoe UI Black" pitchFamily="34" charset="0"/>
              </a:rPr>
              <a:t>Центр Детских Инициатив</a:t>
            </a:r>
            <a:endParaRPr lang="ru-RU" sz="8800" dirty="0">
              <a:latin typeface="Segoe UI Black" pitchFamily="34" charset="0"/>
              <a:ea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</a:rPr>
              <a:t>Центр Детских Инициатив</a:t>
            </a:r>
            <a:endParaRPr lang="ru-RU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471000" y="2799000"/>
            <a:ext cx="113335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4"/>
                </a:solidFill>
                <a:latin typeface="Segoe UI Black" pitchFamily="34" charset="0"/>
                <a:ea typeface="Segoe UI Black" pitchFamily="34" charset="0"/>
              </a:rPr>
              <a:t>СПАСИБО ЗА ВНИМАНИЕ</a:t>
            </a:r>
            <a:endParaRPr lang="ru-RU" sz="6600" b="1" dirty="0">
              <a:solidFill>
                <a:schemeClr val="accent4"/>
              </a:solidFill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6000" y="5083790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6001" y="5083790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76000" y="5083790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6000" y="5083790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42800" cy="13255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Segoe UI Black" pitchFamily="34" charset="0"/>
                <a:ea typeface="Segoe UI Black" pitchFamily="34" charset="0"/>
              </a:rPr>
              <a:t>Что такое Центр Детских Инициатив?</a:t>
            </a:r>
            <a:endParaRPr lang="ru-RU" sz="4000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00" y="1323412"/>
            <a:ext cx="10515600" cy="4097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Это новое пространство для встреч ученического самоуправления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1" y="3969000"/>
            <a:ext cx="4095000" cy="279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00" y="4059000"/>
            <a:ext cx="4005000" cy="270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00" y="2259000"/>
            <a:ext cx="4365000" cy="29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5" y="0"/>
            <a:ext cx="103428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Black" pitchFamily="34" charset="0"/>
                <a:ea typeface="Segoe UI Black" pitchFamily="34" charset="0"/>
              </a:rPr>
              <a:t>Что такое Центр Детских Инициатив?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00" y="1449000"/>
            <a:ext cx="10515600" cy="4097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П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ространство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, где учащиеся могут создавать и реализовывать свои внеклассные проекты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0" y="2349000"/>
            <a:ext cx="5911800" cy="4239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00" y="2754000"/>
            <a:ext cx="6255000" cy="41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428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Black" pitchFamily="34" charset="0"/>
                <a:ea typeface="Segoe UI Black" pitchFamily="34" charset="0"/>
              </a:rPr>
              <a:t>Что такое Центр Детских Инициатив?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000" y="1539000"/>
            <a:ext cx="10515600" cy="4097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Р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абочее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место советника директора по воспитанию и взаимодействию с детскими общественными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объединениями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Segoe UI Black" pitchFamily="34" charset="0"/>
              <a:ea typeface="Segoe UI Black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" y="2776425"/>
            <a:ext cx="5826000" cy="3924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50" y="2835726"/>
            <a:ext cx="5400000" cy="3806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00" y="2776425"/>
            <a:ext cx="3219300" cy="41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</a:rPr>
              <a:t>Цель:</a:t>
            </a:r>
            <a:endParaRPr lang="ru-RU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00" y="1404000"/>
            <a:ext cx="10515600" cy="4097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с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оздание условий для вовлечения обучающихся в социально значимые отношения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содействие формированию личности на основе присущей российскому обществу системы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ценностей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формирование готовности учащихся к выполнению разнообразных социальных функций в обществе для детей: перспективы интересной жизни; возможность удовлетворить свои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потребности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Segoe UI Black" pitchFamily="34" charset="0"/>
              <a:ea typeface="Segoe UI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94DC48E9-2F0E-4594-AF75-1C23AC949004}"/>
              </a:ext>
            </a:extLst>
          </p:cNvPr>
          <p:cNvSpPr/>
          <p:nvPr/>
        </p:nvSpPr>
        <p:spPr>
          <a:xfrm>
            <a:off x="7374755" y="1359000"/>
            <a:ext cx="4076245" cy="40762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FE670524-D1D0-4F30-86FD-9573BA0D5194}"/>
              </a:ext>
            </a:extLst>
          </p:cNvPr>
          <p:cNvSpPr/>
          <p:nvPr/>
        </p:nvSpPr>
        <p:spPr>
          <a:xfrm>
            <a:off x="5418323" y="3221423"/>
            <a:ext cx="3396871" cy="3396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D42709F-DBA9-40DF-A739-37054C0DBA64}"/>
              </a:ext>
            </a:extLst>
          </p:cNvPr>
          <p:cNvSpPr/>
          <p:nvPr/>
        </p:nvSpPr>
        <p:spPr>
          <a:xfrm>
            <a:off x="3599588" y="1617745"/>
            <a:ext cx="3057183" cy="30571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44C99A9B-BB65-4166-A0E9-C61C6A9C0CD2}"/>
              </a:ext>
            </a:extLst>
          </p:cNvPr>
          <p:cNvSpPr/>
          <p:nvPr/>
        </p:nvSpPr>
        <p:spPr>
          <a:xfrm>
            <a:off x="1606095" y="2973448"/>
            <a:ext cx="2717496" cy="27174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D21FADDD-1F37-4E88-AD48-39FF26C15A4C}"/>
              </a:ext>
            </a:extLst>
          </p:cNvPr>
          <p:cNvSpPr/>
          <p:nvPr/>
        </p:nvSpPr>
        <p:spPr>
          <a:xfrm>
            <a:off x="163188" y="2208218"/>
            <a:ext cx="2377809" cy="23778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="" xmlns:a16="http://schemas.microsoft.com/office/drawing/2014/main" id="{F9C227B1-9163-4347-B210-210F8D4AB951}"/>
              </a:ext>
            </a:extLst>
          </p:cNvPr>
          <p:cNvSpPr/>
          <p:nvPr/>
        </p:nvSpPr>
        <p:spPr>
          <a:xfrm rot="3611852">
            <a:off x="3962027" y="3327349"/>
            <a:ext cx="720991" cy="524088"/>
          </a:xfrm>
          <a:prstGeom prst="triangle">
            <a:avLst>
              <a:gd name="adj" fmla="val 486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>
            <a:extLst>
              <a:ext uri="{FF2B5EF4-FFF2-40B4-BE49-F238E27FC236}">
                <a16:creationId xmlns="" xmlns:a16="http://schemas.microsoft.com/office/drawing/2014/main" id="{BB40BDE4-5286-4510-95D5-97826A4DD41B}"/>
              </a:ext>
            </a:extLst>
          </p:cNvPr>
          <p:cNvSpPr/>
          <p:nvPr/>
        </p:nvSpPr>
        <p:spPr>
          <a:xfrm rot="8421698">
            <a:off x="5717389" y="4138035"/>
            <a:ext cx="909501" cy="661116"/>
          </a:xfrm>
          <a:prstGeom prst="triangle">
            <a:avLst>
              <a:gd name="adj" fmla="val 486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="" xmlns:a16="http://schemas.microsoft.com/office/drawing/2014/main" id="{CB22D038-4DA3-4F41-A3C8-60B52C546407}"/>
              </a:ext>
            </a:extLst>
          </p:cNvPr>
          <p:cNvSpPr/>
          <p:nvPr/>
        </p:nvSpPr>
        <p:spPr>
          <a:xfrm rot="3234977">
            <a:off x="8087593" y="3299503"/>
            <a:ext cx="1010329" cy="734409"/>
          </a:xfrm>
          <a:prstGeom prst="triangle">
            <a:avLst>
              <a:gd name="adj" fmla="val 486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5A2C28D-280D-4148-A79A-82D6B22B87A0}"/>
              </a:ext>
            </a:extLst>
          </p:cNvPr>
          <p:cNvSpPr txBox="1"/>
          <p:nvPr/>
        </p:nvSpPr>
        <p:spPr>
          <a:xfrm>
            <a:off x="279825" y="2572922"/>
            <a:ext cx="2004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создание системы самоуправления как воспитывающей среды </a:t>
            </a:r>
            <a:r>
              <a:rPr lang="ru-RU" sz="1600" b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школы</a:t>
            </a:r>
            <a:endParaRPr lang="ru-RU" sz="1600" b="1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5665CD2-1A3D-4BDA-8047-1150385BE921}"/>
              </a:ext>
            </a:extLst>
          </p:cNvPr>
          <p:cNvSpPr txBox="1"/>
          <p:nvPr/>
        </p:nvSpPr>
        <p:spPr>
          <a:xfrm>
            <a:off x="1934180" y="3593532"/>
            <a:ext cx="239363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создание атмосферы доверия, взаимопомощи, взаимопонимания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9250709-F262-41C6-A1E3-A5C604063DF6}"/>
              </a:ext>
            </a:extLst>
          </p:cNvPr>
          <p:cNvSpPr txBox="1"/>
          <p:nvPr/>
        </p:nvSpPr>
        <p:spPr>
          <a:xfrm>
            <a:off x="4104577" y="2096285"/>
            <a:ext cx="25521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формирование активной жизненной позиции, </a:t>
            </a:r>
            <a:r>
              <a:rPr lang="ru-RU" b="1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развитие </a:t>
            </a:r>
            <a:r>
              <a:rPr lang="ru-RU" b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самостоятельности, инициативы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E6A6C05-4EDA-481E-8217-22A334F32956}"/>
              </a:ext>
            </a:extLst>
          </p:cNvPr>
          <p:cNvSpPr txBox="1"/>
          <p:nvPr/>
        </p:nvSpPr>
        <p:spPr>
          <a:xfrm>
            <a:off x="6088749" y="4059728"/>
            <a:ext cx="27264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создание условий для свободного творческого </a:t>
            </a:r>
            <a:endParaRPr lang="ru-RU" sz="2000" dirty="0" smtClean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р</a:t>
            </a:r>
            <a:r>
              <a:rPr lang="ru-RU" sz="2000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азвития личности </a:t>
            </a:r>
            <a:r>
              <a:rPr lang="ru-RU" sz="2000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учащихся</a:t>
            </a:r>
            <a:endParaRPr lang="ru-RU" sz="2000" b="1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16674EF3-588E-4F86-8FE2-9A1728D707EE}"/>
              </a:ext>
            </a:extLst>
          </p:cNvPr>
          <p:cNvSpPr txBox="1"/>
          <p:nvPr/>
        </p:nvSpPr>
        <p:spPr>
          <a:xfrm>
            <a:off x="8592757" y="2141555"/>
            <a:ext cx="24391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формирование ценностного отношения к себе, другим, природе, человечеству</a:t>
            </a:r>
          </a:p>
        </p:txBody>
      </p:sp>
      <p:sp>
        <p:nvSpPr>
          <p:cNvPr id="102" name="Равнобедренный треугольник 101">
            <a:extLst>
              <a:ext uri="{FF2B5EF4-FFF2-40B4-BE49-F238E27FC236}">
                <a16:creationId xmlns="" xmlns:a16="http://schemas.microsoft.com/office/drawing/2014/main" id="{0D2807B7-AE8F-4435-B853-C8B712A5368C}"/>
              </a:ext>
            </a:extLst>
          </p:cNvPr>
          <p:cNvSpPr/>
          <p:nvPr/>
        </p:nvSpPr>
        <p:spPr>
          <a:xfrm rot="7944728">
            <a:off x="1995143" y="4112110"/>
            <a:ext cx="577468" cy="419761"/>
          </a:xfrm>
          <a:prstGeom prst="triangle">
            <a:avLst>
              <a:gd name="adj" fmla="val 486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96CFDAE-9E18-4FBD-9B00-859EEE42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</a:rPr>
              <a:t>Задачи:</a:t>
            </a:r>
            <a:endParaRPr lang="ru-RU" dirty="0">
              <a:latin typeface="Segoe UI Black" pitchFamily="34" charset="0"/>
              <a:ea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</a:rPr>
              <a:t>Направления:</a:t>
            </a:r>
            <a:endParaRPr lang="ru-RU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0" y="1404000"/>
            <a:ext cx="12126000" cy="526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D4F4A"/>
                </a:solidFill>
                <a:latin typeface="Segoe UI Black" pitchFamily="34" charset="0"/>
                <a:ea typeface="Segoe UI Black" pitchFamily="34" charset="0"/>
              </a:rPr>
              <a:t>01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Образование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и 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знания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02</a:t>
            </a:r>
            <a:r>
              <a:rPr lang="ru-RU" sz="2400" b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Наука и 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технологии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Segoe UI Black" pitchFamily="34" charset="0"/>
              <a:ea typeface="Segoe UI Black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03</a:t>
            </a:r>
            <a:r>
              <a:rPr lang="ru-RU" sz="2400" b="1" dirty="0" smtClean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Труд, профессия и своё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дело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Segoe UI Black" pitchFamily="34" charset="0"/>
              <a:ea typeface="Segoe UI Black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D4F4A"/>
                </a:solidFill>
                <a:latin typeface="Segoe UI Black" pitchFamily="34" charset="0"/>
                <a:ea typeface="Segoe UI Black" pitchFamily="34" charset="0"/>
              </a:rPr>
              <a:t>04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Культура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и 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искусство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D4F4A"/>
                </a:solidFill>
                <a:latin typeface="Segoe UI Black" pitchFamily="34" charset="0"/>
                <a:ea typeface="Segoe UI Black" pitchFamily="34" charset="0"/>
              </a:rPr>
              <a:t>05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Волонтёрство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 и 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добровольчество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Segoe UI Black" pitchFamily="34" charset="0"/>
              <a:ea typeface="Segoe UI Black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D4F4A"/>
                </a:solidFill>
                <a:latin typeface="Segoe UI Black" pitchFamily="34" charset="0"/>
                <a:ea typeface="Segoe UI Black" pitchFamily="34" charset="0"/>
              </a:rPr>
              <a:t>06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Патриотизм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и историческая 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память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Segoe UI Black" pitchFamily="34" charset="0"/>
              <a:ea typeface="Segoe UI Black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07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Спорт</a:t>
            </a:r>
            <a:r>
              <a:rPr lang="ru-RU" sz="2400" b="1" dirty="0" smtClean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Segoe UI Black" pitchFamily="34" charset="0"/>
              <a:ea typeface="Segoe UI Black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08</a:t>
            </a:r>
            <a:r>
              <a:rPr lang="ru-RU" sz="2400" b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Здоровый образ жизни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09</a:t>
            </a:r>
            <a:r>
              <a:rPr lang="ru-RU" sz="2400" b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Медиа и коммуникации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10</a:t>
            </a:r>
            <a:r>
              <a:rPr lang="ru-RU" sz="2400" b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Дипломатия и международные отношения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11</a:t>
            </a:r>
            <a:r>
              <a:rPr lang="ru-RU" sz="2400" b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Экология и охрана природы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Segoe UI Black" pitchFamily="34" charset="0"/>
                <a:ea typeface="Segoe UI Black" pitchFamily="34" charset="0"/>
              </a:rPr>
              <a:t>12</a:t>
            </a:r>
            <a:r>
              <a:rPr lang="ru-RU" sz="2400" b="1" dirty="0">
                <a:latin typeface="Segoe UI Black" pitchFamily="34" charset="0"/>
                <a:ea typeface="Segoe UI Black" pitchFamily="34" charset="0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Туризм и путешествия</a:t>
            </a:r>
            <a:endParaRPr lang="ru-RU" sz="2400" b="1" dirty="0">
              <a:solidFill>
                <a:srgbClr val="4A4A84"/>
              </a:solidFill>
              <a:latin typeface="Montserrat"/>
            </a:endParaRPr>
          </a:p>
          <a:p>
            <a:pPr marL="0" indent="0">
              <a:buNone/>
            </a:pPr>
            <a:endParaRPr lang="ru-RU" sz="2000" b="1" dirty="0">
              <a:solidFill>
                <a:srgbClr val="4A4A84"/>
              </a:solidFill>
              <a:latin typeface="Montserrat"/>
            </a:endParaRPr>
          </a:p>
          <a:p>
            <a:pPr marL="0" indent="0">
              <a:buNone/>
            </a:pPr>
            <a:endParaRPr lang="ru-RU" sz="2000" b="1" dirty="0">
              <a:solidFill>
                <a:srgbClr val="4A4A84"/>
              </a:solidFill>
              <a:latin typeface="Montserrat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latin typeface="Segoe UI Black" pitchFamily="34" charset="0"/>
              <a:ea typeface="Segoe UI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</a:rPr>
              <a:t>Проекты:</a:t>
            </a:r>
            <a:endParaRPr lang="ru-RU" dirty="0">
              <a:latin typeface="Segoe UI Black" pitchFamily="34" charset="0"/>
              <a:ea typeface="Segoe UI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" y="1494000"/>
            <a:ext cx="3936000" cy="1755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0" y="2619000"/>
            <a:ext cx="3195000" cy="189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00" y="1854000"/>
            <a:ext cx="2070000" cy="153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6" y="3969000"/>
            <a:ext cx="1844999" cy="189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000" y="4561720"/>
            <a:ext cx="3150000" cy="11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Black" pitchFamily="34" charset="0"/>
                <a:ea typeface="Segoe UI Black" pitchFamily="34" charset="0"/>
              </a:rPr>
              <a:t>Обустройство:</a:t>
            </a:r>
            <a:endParaRPr lang="ru-RU" dirty="0">
              <a:latin typeface="Segoe UI Black" pitchFamily="34" charset="0"/>
              <a:ea typeface="Segoe UI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000" y="1764000"/>
            <a:ext cx="10515600" cy="4097963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Настольные игры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Стеллажи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Книжные полки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Обои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Канцелярия (цветная бумага, картон, цветные карандаши и т.д.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Журнальный столик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Картонные коробки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Пуфики</a:t>
            </a:r>
          </a:p>
          <a:p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  <a:latin typeface="Segoe UI Black" pitchFamily="34" charset="0"/>
                <a:ea typeface="Segoe UI Black" pitchFamily="34" charset="0"/>
              </a:rPr>
              <a:t>Клеёнка, скатерть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8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178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Центр Детских Инициатив</vt:lpstr>
      <vt:lpstr>Что такое Центр Детских Инициатив?</vt:lpstr>
      <vt:lpstr>Что такое Центр Детских Инициатив?</vt:lpstr>
      <vt:lpstr>Что такое Центр Детских Инициатив?</vt:lpstr>
      <vt:lpstr>Цель:</vt:lpstr>
      <vt:lpstr>Задачи:</vt:lpstr>
      <vt:lpstr>Направления:</vt:lpstr>
      <vt:lpstr>Проекты:</vt:lpstr>
      <vt:lpstr>Обустройство:</vt:lpstr>
      <vt:lpstr>Центр Детских Инициатив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Сашенька</cp:lastModifiedBy>
  <cp:revision>28</cp:revision>
  <dcterms:created xsi:type="dcterms:W3CDTF">2020-07-05T17:04:43Z</dcterms:created>
  <dcterms:modified xsi:type="dcterms:W3CDTF">2023-02-03T10:44:17Z</dcterms:modified>
</cp:coreProperties>
</file>