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embeddedFontLst>
    <p:embeddedFont>
      <p:font typeface="FTDGBG+Calibri" panose="020B0604020202020204" charset="0"/>
      <p:regular r:id="rId11"/>
    </p:embeddedFont>
    <p:embeddedFont>
      <p:font typeface="VHAFEC+Georgia" panose="020B0604020202020204" charset="0"/>
      <p:regular r:id="rId12"/>
    </p:embeddedFont>
    <p:embeddedFont>
      <p:font typeface="UHEICQ+Times New Roman Italic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UGIGE+Arial Black" panose="020B0604020202020204" charset="0"/>
      <p:regular r:id="rId18"/>
    </p:embeddedFont>
    <p:embeddedFont>
      <p:font typeface="LCQGVM+Wingdings" panose="05000000000000000000" charset="2"/>
      <p:regular r:id="rId19"/>
    </p:embeddedFont>
    <p:embeddedFont>
      <p:font typeface="RMRRTP+Times New Roman Bold" panose="020B0604020202020204" charset="0"/>
      <p:regular r:id="rId20"/>
    </p:embeddedFont>
    <p:embeddedFont>
      <p:font typeface="APBTBK+Times New Roman" panose="020B0604020202020204" charset="0"/>
      <p:regular r:id="rId21"/>
    </p:embeddedFont>
    <p:embeddedFont>
      <p:font typeface="VCCNLJ+Arial Narrow Bold" panose="020B0604020202020204" charset="0"/>
      <p:regular r:id="rId22"/>
    </p:embeddedFont>
    <p:embeddedFont>
      <p:font typeface="DKWLMT+Arial Black" panose="020B0604020202020204" charset="0"/>
      <p:regular r:id="rId23"/>
    </p:embeddedFont>
    <p:embeddedFont>
      <p:font typeface="SPVOEP+Georgia Bold" panose="020B0604020202020204" charset="0"/>
      <p:regular r:id="rId24"/>
    </p:embeddedFont>
    <p:embeddedFont>
      <p:font typeface="NHFKLI+Georgia Bold" panose="020B0604020202020204" charset="0"/>
      <p:regular r:id="rId25"/>
    </p:embeddedFont>
    <p:embeddedFont>
      <p:font typeface="DTLROC+Arial Narrow Bold Italic" panose="020B0604020202020204" charset="0"/>
      <p:regular r:id="rId26"/>
    </p:embeddedFont>
    <p:embeddedFont>
      <p:font typeface="JJIJJJ+Calibri Bold" panose="020B0604020202020204" charset="0"/>
      <p:regular r:id="rId27"/>
    </p:embeddedFont>
    <p:embeddedFont>
      <p:font typeface="EIDEGH+Arial Narrow" panose="020B0604020202020204" charset="0"/>
      <p:regular r:id="rId28"/>
    </p:embeddedFont>
    <p:embeddedFont>
      <p:font typeface="MWJSVS+Arial" panose="020B0604020202020204" charset="0"/>
      <p:regular r:id="rId29"/>
    </p:embeddedFont>
    <p:embeddedFont>
      <p:font typeface="WSUITF+Times New Roman Italic" panose="020B0604020202020204" charset="0"/>
      <p:regular r:id="rId30"/>
    </p:embeddedFont>
    <p:embeddedFont>
      <p:font typeface="HTCUSK+Times New Roman" panose="020B0604020202020204" charset="0"/>
      <p:regular r:id="rId31"/>
    </p:embeddedFont>
    <p:embeddedFont>
      <p:font typeface="OWPBBE+Arial Narrow" panose="020B0604020202020204" charset="0"/>
      <p:regular r:id="rId32"/>
    </p:embeddedFont>
    <p:embeddedFont>
      <p:font typeface="PQKNOO+Times New Roman Bold" panose="020B0604020202020204" charset="0"/>
      <p:regular r:id="rId33"/>
    </p:embeddedFont>
    <p:embeddedFont>
      <p:font typeface="HWJGAO+Times New Roman Bold Italic" panose="020B0604020202020204" charset="0"/>
      <p:regular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714" y="-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8/27/2022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mc74.ru/services/obshchee_obrazov/proekt_umnyy_gorod_obrazovanie_chelyabinskaya_elektronnaya_shkola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dvizhenie.team/" TargetMode="External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yschool.edu.ru/" TargetMode="External"/><Relationship Id="rId5" Type="http://schemas.openxmlformats.org/officeDocument/2006/relationships/hyperlink" Target="https://kinouroki.org/" TargetMode="External"/><Relationship Id="rId4" Type="http://schemas.openxmlformats.org/officeDocument/2006/relationships/hyperlink" Target="https://fgo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tek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gry.znanierussia.r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azgovor.edsoo.ru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3279" y="760250"/>
            <a:ext cx="4769943" cy="129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404040"/>
                </a:solidFill>
                <a:latin typeface="OWPBBE+Arial Narrow"/>
                <a:cs typeface="OWPBBE+Arial Narrow"/>
              </a:rPr>
              <a:t>ФЕДЕРАЛЬНЫЕ</a:t>
            </a:r>
            <a:r>
              <a:rPr sz="2800" spc="61" dirty="0">
                <a:solidFill>
                  <a:srgbClr val="404040"/>
                </a:solidFill>
                <a:latin typeface="OWPBBE+Arial Narrow"/>
                <a:cs typeface="OWPBBE+Arial Narrow"/>
              </a:rPr>
              <a:t> </a:t>
            </a:r>
            <a:r>
              <a:rPr sz="2800" dirty="0">
                <a:solidFill>
                  <a:srgbClr val="404040"/>
                </a:solidFill>
                <a:latin typeface="OWPBBE+Arial Narrow"/>
                <a:cs typeface="OWPBBE+Arial Narrow"/>
              </a:rPr>
              <a:t>ПРОЕКТЫ</a:t>
            </a:r>
          </a:p>
          <a:p>
            <a:pPr marL="0" marR="0">
              <a:lnSpc>
                <a:spcPts val="3165"/>
              </a:lnSpc>
              <a:spcBef>
                <a:spcPts val="143"/>
              </a:spcBef>
              <a:spcAft>
                <a:spcPts val="0"/>
              </a:spcAft>
            </a:pPr>
            <a:r>
              <a:rPr sz="2800" dirty="0">
                <a:solidFill>
                  <a:srgbClr val="404040"/>
                </a:solidFill>
                <a:latin typeface="OWPBBE+Arial Narrow"/>
                <a:cs typeface="OWPBBE+Arial Narrow"/>
              </a:rPr>
              <a:t>И МУНИЦИПАЛЬНЫЕ</a:t>
            </a:r>
          </a:p>
          <a:p>
            <a:pPr marL="0" marR="0">
              <a:lnSpc>
                <a:spcPts val="3165"/>
              </a:lnSpc>
              <a:spcBef>
                <a:spcPts val="194"/>
              </a:spcBef>
              <a:spcAft>
                <a:spcPts val="0"/>
              </a:spcAft>
            </a:pPr>
            <a:r>
              <a:rPr sz="2800" dirty="0">
                <a:solidFill>
                  <a:srgbClr val="404040"/>
                </a:solidFill>
                <a:latin typeface="OWPBBE+Arial Narrow"/>
                <a:cs typeface="OWPBBE+Arial Narrow"/>
              </a:rPr>
              <a:t>ОБРАЗОВАТЕЛЬНЫЕ</a:t>
            </a:r>
            <a:r>
              <a:rPr sz="2800" spc="47" dirty="0">
                <a:solidFill>
                  <a:srgbClr val="404040"/>
                </a:solidFill>
                <a:latin typeface="OWPBBE+Arial Narrow"/>
                <a:cs typeface="OWPBBE+Arial Narrow"/>
              </a:rPr>
              <a:t> </a:t>
            </a:r>
            <a:r>
              <a:rPr sz="2800" dirty="0">
                <a:solidFill>
                  <a:srgbClr val="404040"/>
                </a:solidFill>
                <a:latin typeface="OWPBBE+Arial Narrow"/>
                <a:cs typeface="OWPBBE+Arial Narrow"/>
              </a:rPr>
              <a:t>СОБЫТИЯ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51720" y="2968502"/>
            <a:ext cx="661293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2538" marR="0" algn="r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4480CA"/>
                </a:solidFill>
                <a:latin typeface="VCCNLJ+Arial Narrow Bold"/>
                <a:cs typeface="VCCNLJ+Arial Narrow Bold"/>
              </a:rPr>
              <a:t>Гиниятуллина Елена Юрьевна</a:t>
            </a:r>
            <a:r>
              <a:rPr sz="2000" b="1" dirty="0" smtClean="0">
                <a:solidFill>
                  <a:srgbClr val="4480CA"/>
                </a:solidFill>
                <a:latin typeface="VCCNLJ+Arial Narrow Bold"/>
                <a:cs typeface="VCCNLJ+Arial Narrow Bold"/>
              </a:rPr>
              <a:t>,</a:t>
            </a:r>
          </a:p>
          <a:p>
            <a:pPr marL="0" marR="0" algn="r">
              <a:lnSpc>
                <a:spcPts val="2038"/>
              </a:lnSpc>
              <a:spcBef>
                <a:spcPts val="176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04040"/>
                </a:solidFill>
                <a:latin typeface="OWPBBE+Arial Narrow"/>
                <a:cs typeface="OWPBBE+Arial Narrow"/>
              </a:rPr>
              <a:t>Заместитель директора по воспитательной работе</a:t>
            </a:r>
            <a:endParaRPr lang="ru-RU" dirty="0">
              <a:solidFill>
                <a:srgbClr val="404040"/>
              </a:solidFill>
              <a:latin typeface="OWPBBE+Arial Narrow"/>
              <a:cs typeface="OWPBBE+Arial Narrow"/>
            </a:endParaRPr>
          </a:p>
          <a:p>
            <a:pPr marL="0" marR="0" algn="r">
              <a:lnSpc>
                <a:spcPts val="2038"/>
              </a:lnSpc>
              <a:spcBef>
                <a:spcPts val="176"/>
              </a:spcBef>
              <a:spcAft>
                <a:spcPts val="0"/>
              </a:spcAft>
            </a:pPr>
            <a:r>
              <a:rPr lang="ru-RU" sz="1800" dirty="0" smtClean="0">
                <a:solidFill>
                  <a:srgbClr val="404040"/>
                </a:solidFill>
                <a:latin typeface="OWPBBE+Arial Narrow"/>
                <a:cs typeface="OWPBBE+Arial Narrow"/>
              </a:rPr>
              <a:t>МАОУ «СОШ № 53 г. Челябинска»</a:t>
            </a:r>
            <a:endParaRPr sz="1800" dirty="0">
              <a:solidFill>
                <a:srgbClr val="404040"/>
              </a:solidFill>
              <a:latin typeface="OWPBBE+Arial Narrow"/>
              <a:cs typeface="OWPBBE+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0748" y="142466"/>
            <a:ext cx="7700246" cy="501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8301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-37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Указ</a:t>
            </a:r>
            <a:r>
              <a:rPr sz="1600" b="1" spc="29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Президента</a:t>
            </a:r>
            <a:r>
              <a:rPr sz="1600" b="1" spc="48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Российской</a:t>
            </a:r>
            <a:r>
              <a:rPr sz="1600" b="1" spc="27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Федерации</a:t>
            </a:r>
          </a:p>
          <a:p>
            <a:pPr marL="0" marR="0">
              <a:lnSpc>
                <a:spcPts val="1767"/>
              </a:lnSpc>
              <a:spcBef>
                <a:spcPts val="116"/>
              </a:spcBef>
              <a:spcAft>
                <a:spcPts val="0"/>
              </a:spcAft>
            </a:pPr>
            <a:r>
              <a:rPr sz="1600" b="1" spc="-20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от</a:t>
            </a:r>
            <a:r>
              <a:rPr sz="1600" b="1" spc="19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21.07.2021</a:t>
            </a:r>
            <a:r>
              <a:rPr sz="1600" b="1" spc="-27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№474 «О национальных целях развития</a:t>
            </a:r>
            <a:r>
              <a:rPr sz="1600" b="1" spc="23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spc="-29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РФ</a:t>
            </a:r>
            <a:r>
              <a:rPr sz="1600" b="1" spc="429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на </a:t>
            </a:r>
            <a:r>
              <a:rPr sz="1600" b="1" spc="-10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период</a:t>
            </a:r>
            <a:r>
              <a:rPr sz="1600" b="1" spc="10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до 2030</a:t>
            </a:r>
            <a:r>
              <a:rPr sz="1600" b="1" spc="-15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 </a:t>
            </a:r>
            <a:r>
              <a:rPr sz="1600" b="1" spc="-22" dirty="0">
                <a:solidFill>
                  <a:srgbClr val="0070C0"/>
                </a:solidFill>
                <a:latin typeface="PQKNOO+Times New Roman Bold"/>
                <a:cs typeface="PQKNOO+Times New Roman Bold"/>
              </a:rPr>
              <a:t>года»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540" y="826031"/>
            <a:ext cx="1792276" cy="255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1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JJIJJJ+Calibri Bold"/>
                <a:cs typeface="JJIJJJ+Calibri Bold"/>
              </a:rPr>
              <a:t>Национальные</a:t>
            </a:r>
            <a:r>
              <a:rPr sz="1400" b="1" spc="-43" dirty="0">
                <a:solidFill>
                  <a:srgbClr val="C00000"/>
                </a:solidFill>
                <a:latin typeface="JJIJJJ+Calibri Bold"/>
                <a:cs typeface="JJIJJJ+Calibri Bold"/>
              </a:rPr>
              <a:t> </a:t>
            </a:r>
            <a:r>
              <a:rPr sz="1400" b="1" dirty="0">
                <a:solidFill>
                  <a:srgbClr val="C00000"/>
                </a:solidFill>
                <a:latin typeface="JJIJJJ+Calibri Bold"/>
                <a:cs typeface="JJIJJJ+Calibri Bold"/>
              </a:rPr>
              <a:t>цели: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0059" y="1217685"/>
            <a:ext cx="1616294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сохранение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211701" y="1217685"/>
            <a:ext cx="1321990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населения,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2005" y="1217685"/>
            <a:ext cx="1114542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здоровье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36281" y="1217685"/>
            <a:ext cx="288764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8659" y="1481862"/>
            <a:ext cx="2377066" cy="3199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благополучие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spc="-22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людей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8126" y="1923314"/>
            <a:ext cx="5319396" cy="583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возможности</a:t>
            </a:r>
            <a:r>
              <a:rPr sz="2000" spc="4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для</a:t>
            </a:r>
            <a:r>
              <a:rPr sz="2000" spc="64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самореализации</a:t>
            </a:r>
            <a:r>
              <a:rPr sz="2000" spc="67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и</a:t>
            </a:r>
            <a:r>
              <a:rPr sz="2000" spc="62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развития</a:t>
            </a:r>
          </a:p>
          <a:p>
            <a:pPr marL="228600" marR="0">
              <a:lnSpc>
                <a:spcPts val="207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талантов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78126" y="2759718"/>
            <a:ext cx="3780358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spc="-15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комфортная</a:t>
            </a:r>
            <a:r>
              <a:rPr sz="2000" spc="-14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и безопасная</a:t>
            </a:r>
            <a:r>
              <a:rPr sz="2000" spc="-13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среда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06447" y="3304945"/>
            <a:ext cx="5288962" cy="63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2400" spc="96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достойный,</a:t>
            </a:r>
            <a:r>
              <a:rPr sz="2000" spc="346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эффективный</a:t>
            </a:r>
            <a:r>
              <a:rPr sz="2000" spc="332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т</a:t>
            </a:r>
            <a:r>
              <a:rPr sz="2000" spc="-475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spc="-47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руд</a:t>
            </a:r>
            <a:r>
              <a:rPr sz="2000" spc="378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и</a:t>
            </a:r>
            <a:r>
              <a:rPr sz="2000" spc="338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успешное</a:t>
            </a:r>
          </a:p>
          <a:p>
            <a:pPr marL="22860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предпринимательство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78126" y="4169673"/>
            <a:ext cx="3165631" cy="320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2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2000" spc="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цифровая</a:t>
            </a:r>
            <a:r>
              <a:rPr sz="2000" spc="-18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трансформация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6492" y="152499"/>
            <a:ext cx="66417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spc="-13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Цель: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24374" y="136602"/>
            <a:ext cx="4003103" cy="616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2060"/>
                </a:solidFill>
                <a:latin typeface="LCQGVM+Wingdings"/>
                <a:cs typeface="LCQGVM+Wingdings"/>
              </a:rPr>
              <a:t></a:t>
            </a:r>
            <a:r>
              <a:rPr sz="1500" spc="11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spc="-25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Указ</a:t>
            </a:r>
            <a:r>
              <a:rPr sz="1500" i="1" spc="13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Президента</a:t>
            </a:r>
            <a:r>
              <a:rPr sz="1500" i="1" spc="12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spc="-40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РФ</a:t>
            </a:r>
            <a:r>
              <a:rPr sz="1500" i="1" spc="15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от</a:t>
            </a:r>
            <a:r>
              <a:rPr sz="1500" i="1" spc="9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27.06.2022</a:t>
            </a:r>
            <a:r>
              <a:rPr sz="1500" i="1" spc="102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№</a:t>
            </a: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401</a:t>
            </a:r>
          </a:p>
          <a:p>
            <a:pPr marL="34290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«О</a:t>
            </a:r>
            <a:r>
              <a:rPr sz="1500" i="1" spc="52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проведении</a:t>
            </a:r>
            <a:r>
              <a:rPr sz="1500" i="1" spc="55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в</a:t>
            </a:r>
            <a:r>
              <a:rPr sz="1500" i="1" spc="52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spc="-15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Российской</a:t>
            </a:r>
            <a:r>
              <a:rPr sz="1500" i="1" spc="5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Федерации</a:t>
            </a:r>
          </a:p>
          <a:p>
            <a:pPr marL="34290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i="1" spc="-30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Года</a:t>
            </a:r>
            <a:r>
              <a:rPr sz="1500" i="1" spc="1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педагога</a:t>
            </a:r>
            <a:r>
              <a:rPr sz="15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и</a:t>
            </a:r>
            <a:r>
              <a:rPr sz="15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наставника»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492" y="396339"/>
            <a:ext cx="2806418" cy="50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spc="-10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вхождение</a:t>
            </a:r>
            <a:r>
              <a:rPr sz="1600" b="1" i="1" spc="17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 </a:t>
            </a:r>
            <a:r>
              <a:rPr sz="1600" b="1" i="1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в мировые</a:t>
            </a:r>
            <a:r>
              <a:rPr sz="1600" b="1" i="1" spc="14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 </a:t>
            </a:r>
            <a:r>
              <a:rPr sz="1600" b="1" i="1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лидеры</a:t>
            </a:r>
          </a:p>
          <a:p>
            <a:pPr marL="0" marR="0">
              <a:lnSpc>
                <a:spcPts val="1767"/>
              </a:lnSpc>
              <a:spcBef>
                <a:spcPts val="102"/>
              </a:spcBef>
              <a:spcAft>
                <a:spcPts val="0"/>
              </a:spcAft>
            </a:pPr>
            <a:r>
              <a:rPr sz="1600" b="1" i="1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по </a:t>
            </a:r>
            <a:r>
              <a:rPr sz="1600" b="1" i="1" spc="-16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качеству</a:t>
            </a:r>
            <a:r>
              <a:rPr sz="1600" b="1" i="1" spc="43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 </a:t>
            </a:r>
            <a:r>
              <a:rPr sz="1600" b="1" i="1" dirty="0">
                <a:solidFill>
                  <a:srgbClr val="002060"/>
                </a:solidFill>
                <a:latin typeface="HWJGAO+Times New Roman Bold Italic"/>
                <a:cs typeface="HWJGAO+Times New Roman Bold Italic"/>
              </a:rPr>
              <a:t>образования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24374" y="731216"/>
            <a:ext cx="4005009" cy="250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4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002060"/>
                </a:solidFill>
                <a:latin typeface="LCQGVM+Wingdings"/>
                <a:cs typeface="LCQGVM+Wingdings"/>
              </a:rPr>
              <a:t></a:t>
            </a:r>
            <a:r>
              <a:rPr sz="1500" spc="11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Федеральный</a:t>
            </a:r>
            <a:r>
              <a:rPr sz="1500" i="1" spc="19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spc="-16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закон</a:t>
            </a:r>
            <a:r>
              <a:rPr sz="1500" i="1" spc="19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от</a:t>
            </a:r>
            <a:r>
              <a:rPr sz="1500" i="1" spc="16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14.07.2022</a:t>
            </a:r>
            <a:r>
              <a:rPr sz="1500" i="1" spc="175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№</a:t>
            </a:r>
            <a:r>
              <a:rPr sz="1500" i="1" spc="17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298-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67274" y="915584"/>
            <a:ext cx="3659376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ФЗ</a:t>
            </a:r>
            <a:r>
              <a:rPr sz="1500" i="1" spc="41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«О</a:t>
            </a:r>
            <a:r>
              <a:rPr sz="1500" i="1" spc="12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внесении</a:t>
            </a:r>
            <a:r>
              <a:rPr sz="1500" i="1" spc="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изменений</a:t>
            </a:r>
            <a:r>
              <a:rPr sz="1500" i="1" spc="33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в</a:t>
            </a:r>
            <a:r>
              <a:rPr sz="1500" i="1" spc="1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Федеральный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7274" y="1098464"/>
            <a:ext cx="600837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spc="-13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закон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70676" y="1098464"/>
            <a:ext cx="2856165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«Об</a:t>
            </a:r>
            <a:r>
              <a:rPr sz="1500" i="1" spc="56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образовании</a:t>
            </a:r>
            <a:r>
              <a:rPr sz="1500" i="1" spc="58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в</a:t>
            </a:r>
            <a:r>
              <a:rPr sz="1500" i="1" spc="5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spc="-14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Российской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67274" y="1281073"/>
            <a:ext cx="1144156" cy="249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3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Федерации»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3706" y="1397988"/>
            <a:ext cx="2650269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1600" spc="396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признание</a:t>
            </a:r>
            <a:r>
              <a:rPr sz="1600" spc="19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особого</a:t>
            </a:r>
            <a:r>
              <a:rPr sz="1600" spc="-14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статуса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67274" y="1510326"/>
            <a:ext cx="1358930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Распоряжение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81900" y="1510326"/>
            <a:ext cx="1450367" cy="431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Правительства</a:t>
            </a:r>
          </a:p>
          <a:p>
            <a:pPr marL="754633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1688-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84352" y="1536741"/>
            <a:ext cx="457200" cy="1168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HTCUSK+Times New Roman"/>
                <a:cs typeface="HTCUSK+Times New Roman"/>
              </a:rPr>
              <a:t>01</a:t>
            </a:r>
          </a:p>
          <a:p>
            <a:pPr marL="0" marR="0">
              <a:lnSpc>
                <a:spcPts val="2657"/>
              </a:lnSpc>
              <a:spcBef>
                <a:spcPts val="3537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HTCUSK+Times New Roman"/>
                <a:cs typeface="HTCUSK+Times New Roman"/>
              </a:rPr>
              <a:t>02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75918" y="1608300"/>
            <a:ext cx="254683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педагогических</a:t>
            </a:r>
            <a:r>
              <a:rPr sz="1600" spc="14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работников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367274" y="1693206"/>
            <a:ext cx="421964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spc="-40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РФ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990590" y="1693206"/>
            <a:ext cx="385984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от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82156" y="1693206"/>
            <a:ext cx="1010792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24.06.2022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798307" y="1693206"/>
            <a:ext cx="332016" cy="24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№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367274" y="1876085"/>
            <a:ext cx="3658534" cy="614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«Об</a:t>
            </a:r>
            <a:r>
              <a:rPr sz="1500" i="1" spc="1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утверждении</a:t>
            </a:r>
            <a:r>
              <a:rPr sz="1500" i="1" spc="2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Концепции</a:t>
            </a:r>
            <a:r>
              <a:rPr sz="1500" i="1" spc="2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подготовки</a:t>
            </a:r>
          </a:p>
          <a:p>
            <a:pPr marL="0" marR="0">
              <a:lnSpc>
                <a:spcPts val="1440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педагогических</a:t>
            </a:r>
            <a:r>
              <a:rPr sz="1500" i="1" spc="154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кадров</a:t>
            </a:r>
            <a:r>
              <a:rPr sz="1500" i="1" spc="153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для</a:t>
            </a:r>
            <a:r>
              <a:rPr sz="1500" i="1" spc="153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spc="-1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системы</a:t>
            </a:r>
          </a:p>
          <a:p>
            <a:pPr marL="188785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разования</a:t>
            </a:r>
            <a:r>
              <a:rPr sz="1500" i="1" spc="-1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на</a:t>
            </a:r>
            <a:r>
              <a:rPr sz="1500" i="1" spc="1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период</a:t>
            </a:r>
            <a:r>
              <a:rPr sz="1500" i="1" spc="-1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до</a:t>
            </a:r>
            <a:r>
              <a:rPr sz="1500" i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2030</a:t>
            </a:r>
            <a:r>
              <a:rPr sz="1500" i="1" spc="-15" dirty="0">
                <a:solidFill>
                  <a:srgbClr val="002060"/>
                </a:solidFill>
                <a:latin typeface="WSUITF+Times New Roman Italic"/>
                <a:cs typeface="WSUITF+Times New Roman Italic"/>
              </a:rPr>
              <a:t> </a:t>
            </a:r>
            <a:r>
              <a:rPr sz="1500" i="1" dirty="0">
                <a:solidFill>
                  <a:srgbClr val="002060"/>
                </a:solidFill>
                <a:latin typeface="UHEICQ+Times New Roman Italic"/>
                <a:cs typeface="UHEICQ+Times New Roman Italic"/>
              </a:rPr>
              <a:t>года»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96391" y="2080994"/>
            <a:ext cx="2869644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1600" spc="396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формирование возможностей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68603" y="2291306"/>
            <a:ext cx="3386180" cy="472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развития самореализации,</a:t>
            </a:r>
            <a:r>
              <a:rPr sz="1600" spc="12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талантов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личностного</a:t>
            </a:r>
            <a:r>
              <a:rPr sz="1600" spc="11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spc="15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роста</a:t>
            </a:r>
            <a:r>
              <a:rPr sz="1600" spc="-17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детей</a:t>
            </a:r>
            <a:r>
              <a:rPr sz="1600" spc="13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и </a:t>
            </a:r>
            <a:r>
              <a:rPr sz="1600" spc="-12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молодежи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09497" y="2907002"/>
            <a:ext cx="2711917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•</a:t>
            </a:r>
            <a:r>
              <a:rPr sz="1600" spc="396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поддержка образовательно</a:t>
            </a:r>
            <a:r>
              <a:rPr sz="1600" dirty="0">
                <a:solidFill>
                  <a:srgbClr val="000000"/>
                </a:solidFill>
                <a:latin typeface="HTCUSK+Times New Roman"/>
                <a:cs typeface="HTCUSK+Times New Roman"/>
              </a:rPr>
              <a:t>-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81709" y="3117314"/>
            <a:ext cx="3209635" cy="26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6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воспитательного</a:t>
            </a:r>
            <a:r>
              <a:rPr sz="1600" spc="13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потенциала</a:t>
            </a:r>
            <a:r>
              <a:rPr sz="1600" spc="29" dirty="0">
                <a:solidFill>
                  <a:srgbClr val="000000"/>
                </a:solidFill>
                <a:latin typeface="APBTBK+Times New Roman"/>
                <a:cs typeface="APBTBK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APBTBK+Times New Roman"/>
                <a:cs typeface="APBTBK+Times New Roman"/>
              </a:rPr>
              <a:t>семьи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4352" y="3175405"/>
            <a:ext cx="457504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HTCUSK+Times New Roman"/>
                <a:cs typeface="HTCUSK+Times New Roman"/>
              </a:rPr>
              <a:t>03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664075" y="3163348"/>
            <a:ext cx="192416" cy="632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MWJSVS+Arial"/>
                <a:cs typeface="MWJSVS+Arial"/>
              </a:rPr>
              <a:t>•</a:t>
            </a:r>
          </a:p>
          <a:p>
            <a:pPr marL="0" marR="0">
              <a:lnSpc>
                <a:spcPts val="1005"/>
              </a:lnSpc>
              <a:spcBef>
                <a:spcPts val="2669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MWJSVS+Arial"/>
                <a:cs typeface="MWJSVS+Arial"/>
              </a:rPr>
              <a:t>•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007229" y="3141023"/>
            <a:ext cx="4019460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Распоряжение</a:t>
            </a:r>
            <a:r>
              <a:rPr sz="900" spc="396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правительства</a:t>
            </a:r>
            <a:r>
              <a:rPr sz="900" spc="404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РФ</a:t>
            </a:r>
            <a:r>
              <a:rPr sz="900" spc="414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от</a:t>
            </a:r>
            <a:r>
              <a:rPr sz="900" spc="414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23.01.2021</a:t>
            </a:r>
            <a:r>
              <a:rPr sz="900" spc="410" dirty="0">
                <a:solidFill>
                  <a:srgbClr val="002060"/>
                </a:solidFill>
                <a:latin typeface="GUGIGE+Arial Black"/>
                <a:cs typeface="GUGIGE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№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122-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07229" y="3250752"/>
            <a:ext cx="400087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«Об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65953" y="3250752"/>
            <a:ext cx="1006342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утверждении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529705" y="3250752"/>
            <a:ext cx="545362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плана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33590" y="3250752"/>
            <a:ext cx="794556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основных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985506" y="3250752"/>
            <a:ext cx="1043482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мероприятий,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007229" y="3360525"/>
            <a:ext cx="4019968" cy="19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проводимых</a:t>
            </a:r>
            <a:r>
              <a:rPr sz="900" spc="107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в</a:t>
            </a:r>
            <a:r>
              <a:rPr sz="900" spc="130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рамках</a:t>
            </a:r>
            <a:r>
              <a:rPr sz="900" spc="117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Десятилетия</a:t>
            </a:r>
            <a:r>
              <a:rPr sz="900" spc="116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детства,</a:t>
            </a:r>
            <a:r>
              <a:rPr sz="900" spc="117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на</a:t>
            </a:r>
            <a:r>
              <a:rPr sz="900" spc="120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период</a:t>
            </a:r>
            <a:r>
              <a:rPr sz="900" spc="125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до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007229" y="3470589"/>
            <a:ext cx="667549" cy="336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2027</a:t>
            </a:r>
            <a:r>
              <a:rPr sz="900" spc="-10" dirty="0">
                <a:solidFill>
                  <a:srgbClr val="002060"/>
                </a:solidFill>
                <a:latin typeface="GUGIGE+Arial Black"/>
                <a:cs typeface="GUGIGE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г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.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»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Указ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837809" y="3607749"/>
            <a:ext cx="929982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Президента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877557" y="3607749"/>
            <a:ext cx="286947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от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275322" y="3607749"/>
            <a:ext cx="839151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25.04.2022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226298" y="3607749"/>
            <a:ext cx="306158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№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644128" y="3607749"/>
            <a:ext cx="383056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231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007229" y="3717477"/>
            <a:ext cx="4019709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«Об</a:t>
            </a:r>
            <a:r>
              <a:rPr sz="900" spc="270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объявлении</a:t>
            </a:r>
            <a:r>
              <a:rPr sz="900" spc="258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в</a:t>
            </a:r>
            <a:r>
              <a:rPr sz="900" spc="274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Российской</a:t>
            </a:r>
            <a:r>
              <a:rPr sz="900" spc="262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Федерации</a:t>
            </a:r>
            <a:r>
              <a:rPr sz="900" spc="259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(2022-2031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гг</a:t>
            </a:r>
            <a:r>
              <a:rPr sz="900" spc="12" dirty="0">
                <a:solidFill>
                  <a:srgbClr val="002060"/>
                </a:solidFill>
                <a:latin typeface="GUGIGE+Arial Black"/>
                <a:cs typeface="GUGIGE+Arial Black"/>
              </a:rPr>
              <a:t>.)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007229" y="3827154"/>
            <a:ext cx="3414787" cy="4461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десятилетием науки и технологий»</a:t>
            </a:r>
          </a:p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Федеральный</a:t>
            </a:r>
            <a:r>
              <a:rPr sz="900" spc="2307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закон</a:t>
            </a:r>
            <a:r>
              <a:rPr sz="900" spc="2313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от</a:t>
            </a:r>
          </a:p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ФЗ</a:t>
            </a:r>
            <a:r>
              <a:rPr sz="900" spc="315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«О</a:t>
            </a:r>
            <a:r>
              <a:rPr sz="900" spc="-10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российском</a:t>
            </a:r>
            <a:r>
              <a:rPr sz="900" spc="-17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движении детей и молодежи»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664075" y="3986638"/>
            <a:ext cx="192416" cy="412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5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MWJSVS+Arial"/>
                <a:cs typeface="MWJSVS+Arial"/>
              </a:rPr>
              <a:t>•</a:t>
            </a:r>
          </a:p>
          <a:p>
            <a:pPr marL="0" marR="0">
              <a:lnSpc>
                <a:spcPts val="1005"/>
              </a:lnSpc>
              <a:spcBef>
                <a:spcPts val="938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MWJSVS+Arial"/>
                <a:cs typeface="MWJSVS+Arial"/>
              </a:rPr>
              <a:t>•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433818" y="3964314"/>
            <a:ext cx="840523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14.07.2022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454898" y="3964314"/>
            <a:ext cx="573241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№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261-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007229" y="4211202"/>
            <a:ext cx="1109318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Распоряжение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544944" y="4211202"/>
            <a:ext cx="1122691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Правительства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8095234" y="4211202"/>
            <a:ext cx="932960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Российской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007229" y="4320930"/>
            <a:ext cx="881183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Федерации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189853" y="4320930"/>
            <a:ext cx="286947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от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781546" y="4320930"/>
            <a:ext cx="839151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31.03.2022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923022" y="4320930"/>
            <a:ext cx="306158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№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532622" y="4320930"/>
            <a:ext cx="495591" cy="199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9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678-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007229" y="4430322"/>
            <a:ext cx="4022716" cy="419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«Об</a:t>
            </a:r>
            <a:r>
              <a:rPr sz="900" spc="343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утверждении</a:t>
            </a:r>
            <a:r>
              <a:rPr sz="900" spc="329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Концепции</a:t>
            </a:r>
            <a:r>
              <a:rPr sz="900" spc="333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развития</a:t>
            </a:r>
            <a:r>
              <a:rPr sz="900" spc="334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дополнительного</a:t>
            </a:r>
          </a:p>
          <a:p>
            <a:pPr marL="0" marR="0">
              <a:lnSpc>
                <a:spcPts val="866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образования</a:t>
            </a:r>
            <a:r>
              <a:rPr sz="900" spc="102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детей</a:t>
            </a:r>
            <a:r>
              <a:rPr sz="900" spc="114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до</a:t>
            </a:r>
            <a:r>
              <a:rPr sz="900" spc="111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2030</a:t>
            </a:r>
            <a:r>
              <a:rPr sz="900" spc="113" dirty="0">
                <a:solidFill>
                  <a:srgbClr val="002060"/>
                </a:solidFill>
                <a:latin typeface="GUGIGE+Arial Black"/>
                <a:cs typeface="GUGIGE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г</a:t>
            </a:r>
            <a:r>
              <a:rPr sz="900" dirty="0">
                <a:solidFill>
                  <a:srgbClr val="002060"/>
                </a:solidFill>
                <a:latin typeface="GUGIGE+Arial Black"/>
                <a:cs typeface="GUGIGE+Arial Black"/>
              </a:rPr>
              <a:t>.</a:t>
            </a:r>
            <a:r>
              <a:rPr sz="900" spc="120" dirty="0">
                <a:solidFill>
                  <a:srgbClr val="002060"/>
                </a:solidFill>
                <a:latin typeface="GUGIGE+Arial Black"/>
                <a:cs typeface="GUGIGE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и</a:t>
            </a:r>
            <a:r>
              <a:rPr sz="900" spc="120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плана</a:t>
            </a:r>
            <a:r>
              <a:rPr sz="900" spc="108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мероприятий</a:t>
            </a:r>
            <a:r>
              <a:rPr sz="900" spc="101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по</a:t>
            </a:r>
            <a:r>
              <a:rPr sz="900" spc="116" dirty="0">
                <a:solidFill>
                  <a:srgbClr val="002060"/>
                </a:solidFill>
                <a:latin typeface="DKWLMT+Arial Black"/>
                <a:cs typeface="DKWLMT+Arial Black"/>
              </a:rPr>
              <a:t> </a:t>
            </a: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ее</a:t>
            </a:r>
          </a:p>
          <a:p>
            <a:pPr marL="0" marR="0">
              <a:lnSpc>
                <a:spcPts val="863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002060"/>
                </a:solidFill>
                <a:latin typeface="DKWLMT+Arial Black"/>
                <a:cs typeface="DKWLMT+Arial Black"/>
              </a:rPr>
              <a:t>реализации»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59990" y="468217"/>
            <a:ext cx="2145200" cy="756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ЕДИНЫЕ </a:t>
            </a:r>
            <a:r>
              <a:rPr sz="1200" spc="-10" dirty="0">
                <a:solidFill>
                  <a:srgbClr val="000000"/>
                </a:solidFill>
                <a:latin typeface="OWPBBE+Arial Narrow"/>
                <a:cs typeface="OWPBBE+Arial Narrow"/>
              </a:rPr>
              <a:t>ФЕДЕРАЛЬНЫЕ</a:t>
            </a:r>
          </a:p>
          <a:p>
            <a:pPr marL="0" marR="0">
              <a:lnSpc>
                <a:spcPts val="1358"/>
              </a:lnSpc>
              <a:spcBef>
                <a:spcPts val="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ПРОГРАММЫ</a:t>
            </a:r>
            <a:r>
              <a:rPr sz="1200" spc="22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– </a:t>
            </a:r>
            <a:r>
              <a:rPr sz="1200" spc="-11" dirty="0">
                <a:solidFill>
                  <a:srgbClr val="000000"/>
                </a:solidFill>
                <a:latin typeface="OWPBBE+Arial Narrow"/>
                <a:cs typeface="OWPBBE+Arial Narrow"/>
              </a:rPr>
              <a:t>КОНСТРУКТОРЫ</a:t>
            </a:r>
          </a:p>
          <a:p>
            <a:pPr marL="0" marR="0">
              <a:lnSpc>
                <a:spcPts val="1361"/>
              </a:lnSpc>
              <a:spcBef>
                <a:spcPts val="3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РАБОЧИХ</a:t>
            </a:r>
            <a:r>
              <a:rPr sz="1200" spc="17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OWPBBE+Arial Narrow"/>
                <a:cs typeface="OWPBBE+Arial Narrow"/>
              </a:rPr>
              <a:t>ПРОГРАММ</a:t>
            </a:r>
          </a:p>
          <a:p>
            <a:pPr marL="0" marR="0">
              <a:lnSpc>
                <a:spcPts val="1250"/>
              </a:lnSpc>
              <a:spcBef>
                <a:spcPts val="169"/>
              </a:spcBef>
              <a:spcAft>
                <a:spcPts val="0"/>
              </a:spcAft>
            </a:pPr>
            <a:r>
              <a:rPr sz="1100" spc="-10" dirty="0">
                <a:solidFill>
                  <a:srgbClr val="9454C3"/>
                </a:solidFill>
                <a:latin typeface="EIDEGH+Arial Narrow"/>
                <a:cs typeface="EIDEGH+Arial Narr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https://fgos.ru/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6551" y="722344"/>
            <a:ext cx="2159195" cy="3925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5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РАЗГОВОРЫ О</a:t>
            </a:r>
            <a:r>
              <a:rPr sz="1200" spc="-17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OWPBBE+Arial Narrow"/>
                <a:cs typeface="OWPBBE+Arial Narrow"/>
              </a:rPr>
              <a:t>ВАЖНОМ</a:t>
            </a:r>
          </a:p>
          <a:p>
            <a:pPr marL="0" marR="0">
              <a:lnSpc>
                <a:spcPts val="1250"/>
              </a:lnSpc>
              <a:spcBef>
                <a:spcPts val="131"/>
              </a:spcBef>
              <a:spcAft>
                <a:spcPts val="0"/>
              </a:spcAft>
            </a:pPr>
            <a:r>
              <a:rPr sz="1100" spc="-10" dirty="0">
                <a:solidFill>
                  <a:srgbClr val="9454C3"/>
                </a:solidFill>
                <a:latin typeface="EIDEGH+Arial Narrow"/>
                <a:cs typeface="EIDEGH+Arial Narrow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https://apkpro.ru/razgovory-</a:t>
            </a:r>
            <a:r>
              <a:rPr sz="1100" spc="-49" dirty="0">
                <a:solidFill>
                  <a:srgbClr val="9454C3"/>
                </a:solidFill>
                <a:latin typeface="EIDEGH+Arial Narrow"/>
                <a:cs typeface="EIDEGH+Arial Narrow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100" dirty="0">
                <a:solidFill>
                  <a:srgbClr val="9454C3"/>
                </a:solidFill>
                <a:latin typeface="EIDEGH+Arial Narrow"/>
                <a:cs typeface="EIDEGH+Arial Narrow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o-vazhnom/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73038" y="1813274"/>
            <a:ext cx="1700341" cy="393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OWPBBE+Arial Narrow"/>
                <a:cs typeface="OWPBBE+Arial Narrow"/>
              </a:rPr>
              <a:t>КИНОУРОКИ</a:t>
            </a:r>
            <a:r>
              <a:rPr sz="1200" spc="16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–</a:t>
            </a:r>
            <a:r>
              <a:rPr sz="1200" spc="-17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OWPBBE+Arial Narrow"/>
                <a:cs typeface="OWPBBE+Arial Narrow"/>
              </a:rPr>
              <a:t>ПРОЕКТ</a:t>
            </a:r>
          </a:p>
          <a:p>
            <a:pPr marL="0" marR="0">
              <a:lnSpc>
                <a:spcPts val="1358"/>
              </a:lnSpc>
              <a:spcBef>
                <a:spcPts val="3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ДЛЯ</a:t>
            </a:r>
            <a:r>
              <a:rPr sz="1200" spc="-16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WPBBE+Arial Narrow"/>
                <a:cs typeface="OWPBBE+Arial Narrow"/>
              </a:rPr>
              <a:t>РОССИЙСКИХ</a:t>
            </a:r>
            <a:r>
              <a:rPr sz="1200" spc="40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9" dirty="0">
                <a:solidFill>
                  <a:srgbClr val="000000"/>
                </a:solidFill>
                <a:latin typeface="OWPBBE+Arial Narrow"/>
                <a:cs typeface="OWPBBE+Arial Narrow"/>
              </a:rPr>
              <a:t>ШКОЛ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5870" y="2181193"/>
            <a:ext cx="1424186" cy="21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2" dirty="0">
                <a:solidFill>
                  <a:srgbClr val="000000"/>
                </a:solidFill>
                <a:latin typeface="OWPBBE+Arial Narrow"/>
                <a:cs typeface="OWPBBE+Arial Narrow"/>
              </a:rPr>
              <a:t>ФГИС</a:t>
            </a:r>
            <a:r>
              <a:rPr sz="1200" spc="11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1" dirty="0">
                <a:solidFill>
                  <a:srgbClr val="000000"/>
                </a:solidFill>
                <a:latin typeface="OWPBBE+Arial Narrow"/>
                <a:cs typeface="OWPBBE+Arial Narrow"/>
              </a:rPr>
              <a:t>«МОЯ</a:t>
            </a: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4" dirty="0">
                <a:solidFill>
                  <a:srgbClr val="000000"/>
                </a:solidFill>
                <a:latin typeface="OWPBBE+Arial Narrow"/>
                <a:cs typeface="OWPBBE+Arial Narrow"/>
              </a:rPr>
              <a:t>ШКОЛА»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85230" y="2203418"/>
            <a:ext cx="1721718" cy="21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spc="-11" dirty="0">
                <a:solidFill>
                  <a:srgbClr val="9454C3"/>
                </a:solidFill>
                <a:latin typeface="EIDEGH+Arial Narrow"/>
                <a:cs typeface="EIDEGH+Arial Narrow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HTTPS://KINOUROKI.ORG/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15870" y="2388457"/>
            <a:ext cx="1479426" cy="21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0" dirty="0">
                <a:solidFill>
                  <a:srgbClr val="9454C3"/>
                </a:solidFill>
                <a:latin typeface="EIDEGH+Arial Narrow"/>
                <a:cs typeface="EIDEGH+Arial Narrow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https://myschool.edu.ru/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99327" y="2634075"/>
            <a:ext cx="1311913" cy="5890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OWPBBE+Arial Narrow"/>
                <a:cs typeface="OWPBBE+Arial Narrow"/>
              </a:rPr>
              <a:t>РОССИЙСКОЕ</a:t>
            </a:r>
          </a:p>
          <a:p>
            <a:pPr marL="0" marR="0">
              <a:lnSpc>
                <a:spcPts val="1358"/>
              </a:lnSpc>
              <a:spcBef>
                <a:spcPts val="31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OWPBBE+Arial Narrow"/>
                <a:cs typeface="OWPBBE+Arial Narrow"/>
              </a:rPr>
              <a:t>ДВИЖЕНИЕ</a:t>
            </a:r>
            <a:r>
              <a:rPr sz="1200" spc="15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ДЕТЕЙ</a:t>
            </a:r>
          </a:p>
          <a:p>
            <a:pPr marL="0" marR="0">
              <a:lnSpc>
                <a:spcPts val="1361"/>
              </a:lnSpc>
              <a:spcBef>
                <a:spcPts val="127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И</a:t>
            </a:r>
            <a:r>
              <a:rPr sz="1200" spc="-11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МОЛОДЕЖИ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23109" y="2762191"/>
            <a:ext cx="1279531" cy="576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6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ОБРАЗОВАНИЕ</a:t>
            </a:r>
          </a:p>
          <a:p>
            <a:pPr marL="0" marR="0">
              <a:lnSpc>
                <a:spcPts val="1358"/>
              </a:lnSpc>
              <a:spcBef>
                <a:spcPts val="3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В</a:t>
            </a:r>
            <a:r>
              <a:rPr sz="1200" spc="-18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OWPBBE+Arial Narrow"/>
                <a:cs typeface="OWPBBE+Arial Narrow"/>
              </a:rPr>
              <a:t>УМНОМ</a:t>
            </a:r>
            <a:r>
              <a:rPr sz="1200" spc="23" dirty="0">
                <a:solidFill>
                  <a:srgbClr val="000000"/>
                </a:solidFill>
                <a:latin typeface="OWPBBE+Arial Narrow"/>
                <a:cs typeface="OWPBBE+Arial Narrow"/>
              </a:rPr>
              <a:t> </a:t>
            </a:r>
            <a:r>
              <a:rPr sz="1200" dirty="0">
                <a:solidFill>
                  <a:srgbClr val="000000"/>
                </a:solidFill>
                <a:latin typeface="OWPBBE+Arial Narrow"/>
                <a:cs typeface="OWPBBE+Arial Narrow"/>
              </a:rPr>
              <a:t>ГОРОДЕ</a:t>
            </a:r>
          </a:p>
          <a:p>
            <a:pPr marL="0" marR="0">
              <a:lnSpc>
                <a:spcPts val="1358"/>
              </a:lnSpc>
              <a:spcBef>
                <a:spcPts val="31"/>
              </a:spcBef>
              <a:spcAft>
                <a:spcPts val="0"/>
              </a:spcAft>
            </a:pPr>
            <a:r>
              <a:rPr sz="1200" spc="-11" dirty="0">
                <a:solidFill>
                  <a:srgbClr val="000000"/>
                </a:solidFill>
                <a:latin typeface="OWPBBE+Arial Narrow"/>
                <a:cs typeface="OWPBBE+Arial Narrow"/>
              </a:rPr>
              <a:t>ЧЕЛЯБИНСКЕ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74943" y="3259296"/>
            <a:ext cx="1403077" cy="21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spc="-10" dirty="0">
                <a:solidFill>
                  <a:srgbClr val="9454C3"/>
                </a:solidFill>
                <a:latin typeface="EIDEGH+Arial Narrow"/>
                <a:cs typeface="EIDEGH+Arial Narrow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https://dvizhenie.team/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23109" y="3311112"/>
            <a:ext cx="2118494" cy="210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58"/>
              </a:lnSpc>
              <a:spcBef>
                <a:spcPts val="0"/>
              </a:spcBef>
              <a:spcAft>
                <a:spcPts val="0"/>
              </a:spcAft>
            </a:pPr>
            <a:r>
              <a:rPr sz="1200" u="sng" spc="-10" dirty="0">
                <a:solidFill>
                  <a:srgbClr val="9454C3"/>
                </a:solidFill>
                <a:latin typeface="EIDEGH+Arial Narrow"/>
                <a:cs typeface="EIDEGH+Arial Narrow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http://cro.chel-edu.ru/nashi-proekty/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402833" y="4400969"/>
            <a:ext cx="11049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TCUSK+Times New Roman"/>
                <a:cs typeface="HTCUSK+Times New Roman"/>
              </a:rPr>
              <a:t>263-30-25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3000" y="324013"/>
            <a:ext cx="7174094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4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Перспективные</a:t>
            </a:r>
            <a:r>
              <a:rPr sz="1300" b="1" i="1" spc="26" dirty="0" smtClean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направления</a:t>
            </a:r>
            <a:r>
              <a:rPr sz="1300" b="1" i="1" spc="13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развития муниципальных</a:t>
            </a:r>
            <a:r>
              <a:rPr sz="1300" b="1" i="1" spc="13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и институциональных</a:t>
            </a:r>
          </a:p>
          <a:p>
            <a:pPr marL="0" marR="0" algn="ctr">
              <a:lnSpc>
                <a:spcPts val="1487"/>
              </a:lnSpc>
              <a:spcBef>
                <a:spcPts val="22"/>
              </a:spcBef>
              <a:spcAft>
                <a:spcPts val="0"/>
              </a:spcAft>
            </a:pP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механизмов</a:t>
            </a:r>
            <a:r>
              <a:rPr sz="1300" b="1" i="1" spc="-1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воспитания</a:t>
            </a:r>
            <a:r>
              <a:rPr sz="1300" b="1" i="1" spc="25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в интересах ребенка, семьи, общества</a:t>
            </a:r>
            <a:r>
              <a:rPr sz="1300" b="1" i="1" spc="12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и </a:t>
            </a:r>
            <a:r>
              <a:rPr lang="ru-RU" sz="1300" b="1" i="1" dirty="0" smtClean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государства</a:t>
            </a:r>
            <a:endParaRPr sz="1300" b="1" i="1" dirty="0">
              <a:solidFill>
                <a:srgbClr val="4480CA"/>
              </a:solidFill>
              <a:latin typeface="DTLROC+Arial Narrow Bold Italic"/>
              <a:cs typeface="DTLROC+Arial Narrow Bold It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7426" y="960479"/>
            <a:ext cx="1122217" cy="2092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Государственны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426" y="1128119"/>
            <a:ext cx="1333586" cy="1049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символы</a:t>
            </a:r>
            <a:r>
              <a:rPr sz="1100" spc="-13" dirty="0">
                <a:solidFill>
                  <a:srgbClr val="000000"/>
                </a:solidFill>
                <a:latin typeface="FTDGBG+Calibri"/>
                <a:cs typeface="FTDGBG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как</a:t>
            </a:r>
          </a:p>
          <a:p>
            <a:pPr marL="0" marR="0">
              <a:lnSpc>
                <a:spcPts val="1322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ценностные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ориентиры</a:t>
            </a:r>
            <a:r>
              <a:rPr sz="1100" spc="-24" dirty="0">
                <a:solidFill>
                  <a:srgbClr val="000000"/>
                </a:solidFill>
                <a:latin typeface="FTDGBG+Calibri"/>
                <a:cs typeface="FTDGBG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в</a:t>
            </a:r>
          </a:p>
          <a:p>
            <a:pPr marL="0" marR="0">
              <a:lnSpc>
                <a:spcPts val="1319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обучении</a:t>
            </a:r>
            <a:r>
              <a:rPr sz="1100" spc="-19" dirty="0">
                <a:solidFill>
                  <a:srgbClr val="000000"/>
                </a:solidFill>
                <a:latin typeface="FTDGBG+Calibri"/>
                <a:cs typeface="FTDGBG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и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воспитании</a:t>
            </a:r>
            <a:r>
              <a:rPr sz="1100" spc="-28" dirty="0">
                <a:solidFill>
                  <a:srgbClr val="000000"/>
                </a:solidFill>
                <a:latin typeface="FTDGBG+Calibri"/>
                <a:cs typeface="FTDGBG+Calibri"/>
              </a:rPr>
              <a:t> </a:t>
            </a: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детей и</a:t>
            </a:r>
          </a:p>
          <a:p>
            <a:pPr marL="0" marR="0">
              <a:lnSpc>
                <a:spcPts val="1331"/>
              </a:lnSpc>
              <a:spcBef>
                <a:spcPts val="5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FTDGBG+Calibri"/>
                <a:cs typeface="FTDGBG+Calibri"/>
              </a:rPr>
              <a:t>молодежи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6433" y="3888767"/>
            <a:ext cx="1576335" cy="181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7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4" dirty="0">
                <a:solidFill>
                  <a:srgbClr val="9454C3"/>
                </a:solidFill>
                <a:latin typeface="OWPBBE+Arial Narrow"/>
                <a:cs typeface="OWPBBE+Arial Narr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ПРОСВЕТИТЕЛЬСКИЕ</a:t>
            </a:r>
            <a:r>
              <a:rPr sz="1000" spc="42" dirty="0">
                <a:solidFill>
                  <a:srgbClr val="9454C3"/>
                </a:solidFill>
                <a:latin typeface="OWPBBE+Arial Narrow"/>
                <a:cs typeface="OWPBBE+Arial Narr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000" spc="-17" dirty="0">
                <a:solidFill>
                  <a:srgbClr val="9454C3"/>
                </a:solidFill>
                <a:latin typeface="OWPBBE+Arial Narrow"/>
                <a:cs typeface="OWPBBE+Arial Narr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ИГРЫ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60981" y="4547514"/>
            <a:ext cx="4008231" cy="471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00B0F0"/>
                </a:solidFill>
                <a:latin typeface="HWJGAO+Times New Roman Bold Italic"/>
                <a:cs typeface="HWJGAO+Times New Roman Bold Italic"/>
              </a:rPr>
              <a:t>Календарь образовательных событий</a:t>
            </a:r>
          </a:p>
          <a:p>
            <a:pPr marL="0" marR="0">
              <a:lnSpc>
                <a:spcPts val="1328"/>
              </a:lnSpc>
              <a:spcBef>
                <a:spcPts val="89"/>
              </a:spcBef>
              <a:spcAft>
                <a:spcPts val="0"/>
              </a:spcAft>
            </a:pPr>
            <a:r>
              <a:rPr sz="1200" b="1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Приказ</a:t>
            </a:r>
            <a:r>
              <a:rPr sz="1200" b="1" spc="-27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 </a:t>
            </a:r>
            <a:r>
              <a:rPr sz="1200" b="1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Комитета</a:t>
            </a:r>
            <a:r>
              <a:rPr sz="1200" b="1" spc="-17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 </a:t>
            </a:r>
            <a:r>
              <a:rPr sz="1200" b="1" spc="-12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от</a:t>
            </a:r>
            <a:r>
              <a:rPr sz="1200" b="1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 23.08.2022 №1931</a:t>
            </a:r>
            <a:r>
              <a:rPr sz="1200" b="1" dirty="0">
                <a:solidFill>
                  <a:srgbClr val="002060"/>
                </a:solidFill>
                <a:latin typeface="RMRRTP+Times New Roman Bold"/>
                <a:cs typeface="RMRRTP+Times New Roman Bold"/>
              </a:rPr>
              <a:t>-</a:t>
            </a:r>
            <a:r>
              <a:rPr sz="1200" b="1" dirty="0">
                <a:solidFill>
                  <a:srgbClr val="002060"/>
                </a:solidFill>
                <a:latin typeface="PQKNOO+Times New Roman Bold"/>
                <a:cs typeface="PQKNOO+Times New Roman Bold"/>
              </a:rPr>
              <a:t>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4482" y="284347"/>
            <a:ext cx="8773154" cy="500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4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FFFFFF"/>
                </a:solidFill>
                <a:latin typeface="VHAFEC+Georgia"/>
                <a:cs typeface="VHAFEC+Georgia"/>
              </a:rPr>
              <a:t>Архив «Классного</a:t>
            </a:r>
            <a:r>
              <a:rPr sz="3200" spc="-19" dirty="0">
                <a:solidFill>
                  <a:srgbClr val="FFFFFF"/>
                </a:solidFill>
                <a:latin typeface="VHAFEC+Georgia"/>
                <a:cs typeface="VHAFEC+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VHAFEC+Georgia"/>
                <a:cs typeface="VHAFEC+Georgia"/>
              </a:rPr>
              <a:t>марафона»</a:t>
            </a:r>
            <a:r>
              <a:rPr sz="3200" spc="-37" dirty="0">
                <a:solidFill>
                  <a:srgbClr val="FFFFFF"/>
                </a:solidFill>
                <a:latin typeface="VHAFEC+Georgia"/>
                <a:cs typeface="VHAFEC+Georgia"/>
              </a:rPr>
              <a:t> </a:t>
            </a:r>
            <a:r>
              <a:rPr sz="3200" dirty="0">
                <a:solidFill>
                  <a:srgbClr val="FFFFFF"/>
                </a:solidFill>
                <a:latin typeface="VHAFEC+Georgia"/>
                <a:cs typeface="VHAFEC+Georgia"/>
              </a:rPr>
              <a:t>(видеоролики)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0682" y="598668"/>
            <a:ext cx="3084258" cy="96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9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70C0"/>
                </a:solidFill>
                <a:latin typeface="SPVOEP+Georgia Bold"/>
                <a:cs typeface="SPVOEP+Georgia Bold"/>
              </a:rPr>
              <a:t>РАЗГОВОРЫ</a:t>
            </a:r>
          </a:p>
          <a:p>
            <a:pPr marL="146303" marR="0">
              <a:lnSpc>
                <a:spcPts val="3564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70C0"/>
                </a:solidFill>
                <a:latin typeface="SPVOEP+Georgia Bold"/>
                <a:cs typeface="SPVOEP+Georgia Bold"/>
              </a:rPr>
              <a:t>о ВАЖНОМ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3450" y="1850303"/>
            <a:ext cx="2337487" cy="725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9999"/>
                </a:solidFill>
                <a:latin typeface="LCQGVM+Wingdings"/>
                <a:cs typeface="LCQGVM+Wingdings"/>
              </a:rPr>
              <a:t></a:t>
            </a:r>
            <a:r>
              <a:rPr sz="2100" spc="1199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9999"/>
                </a:solidFill>
                <a:latin typeface="SPVOEP+Georgia Bold"/>
                <a:cs typeface="SPVOEP+Georgia Bold"/>
              </a:rPr>
              <a:t>ЦЕННОСТИ</a:t>
            </a:r>
          </a:p>
          <a:p>
            <a:pPr marL="0" marR="0">
              <a:lnSpc>
                <a:spcPts val="2388"/>
              </a:lnSpc>
              <a:spcBef>
                <a:spcPts val="638"/>
              </a:spcBef>
              <a:spcAft>
                <a:spcPts val="0"/>
              </a:spcAft>
            </a:pPr>
            <a:r>
              <a:rPr sz="2100" dirty="0">
                <a:solidFill>
                  <a:srgbClr val="009999"/>
                </a:solidFill>
                <a:latin typeface="LCQGVM+Wingdings"/>
                <a:cs typeface="LCQGVM+Wingdings"/>
              </a:rPr>
              <a:t></a:t>
            </a:r>
            <a:r>
              <a:rPr sz="2100" spc="1199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9999"/>
                </a:solidFill>
                <a:latin typeface="SPVOEP+Georgia Bold"/>
                <a:cs typeface="SPVOEP+Georgia Bold"/>
              </a:rPr>
              <a:t>СМЫСЛЫ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13450" y="2618780"/>
            <a:ext cx="2014765" cy="3411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9999"/>
                </a:solidFill>
                <a:latin typeface="LCQGVM+Wingdings"/>
                <a:cs typeface="LCQGVM+Wingdings"/>
              </a:rPr>
              <a:t></a:t>
            </a:r>
            <a:r>
              <a:rPr sz="2100" spc="1199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9999"/>
                </a:solidFill>
                <a:latin typeface="SPVOEP+Georgia Bold"/>
                <a:cs typeface="SPVOEP+Georgia Bold"/>
              </a:rPr>
              <a:t>ИНТЕРЕС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13450" y="3002828"/>
            <a:ext cx="2580567" cy="725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6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9999"/>
                </a:solidFill>
                <a:latin typeface="LCQGVM+Wingdings"/>
                <a:cs typeface="LCQGVM+Wingdings"/>
              </a:rPr>
              <a:t></a:t>
            </a:r>
            <a:r>
              <a:rPr sz="2100" spc="1199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9999"/>
                </a:solidFill>
                <a:latin typeface="SPVOEP+Georgia Bold"/>
                <a:cs typeface="SPVOEP+Georgia Bold"/>
              </a:rPr>
              <a:t>ТВОРЧЕСТВО</a:t>
            </a:r>
          </a:p>
          <a:p>
            <a:pPr marL="0" marR="0">
              <a:lnSpc>
                <a:spcPts val="2388"/>
              </a:lnSpc>
              <a:spcBef>
                <a:spcPts val="637"/>
              </a:spcBef>
              <a:spcAft>
                <a:spcPts val="0"/>
              </a:spcAft>
            </a:pPr>
            <a:r>
              <a:rPr sz="2100" dirty="0">
                <a:solidFill>
                  <a:srgbClr val="009999"/>
                </a:solidFill>
                <a:latin typeface="LCQGVM+Wingdings"/>
                <a:cs typeface="LCQGVM+Wingdings"/>
              </a:rPr>
              <a:t></a:t>
            </a:r>
            <a:r>
              <a:rPr sz="2100" spc="1199" dirty="0">
                <a:solidFill>
                  <a:srgbClr val="009999"/>
                </a:solidFill>
                <a:latin typeface="Times New Roman"/>
                <a:cs typeface="Times New Roman"/>
              </a:rPr>
              <a:t> </a:t>
            </a:r>
            <a:r>
              <a:rPr sz="2100" b="1" dirty="0">
                <a:solidFill>
                  <a:srgbClr val="009999"/>
                </a:solidFill>
                <a:latin typeface="SPVOEP+Georgia Bold"/>
                <a:cs typeface="SPVOEP+Georgia Bold"/>
              </a:rPr>
              <a:t>ЕДИНСТВО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55846" y="4279290"/>
            <a:ext cx="412108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u="sng" dirty="0">
                <a:solidFill>
                  <a:srgbClr val="9454C3"/>
                </a:solidFill>
                <a:latin typeface="RMRRTP+Times New Roman Bold"/>
                <a:cs typeface="RMRRTP+Times New Roman 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https://apkpro.ru/razgovory-o-vazhnom/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41876" y="4673157"/>
            <a:ext cx="2795680" cy="254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04"/>
              </a:lnSpc>
              <a:spcBef>
                <a:spcPts val="0"/>
              </a:spcBef>
              <a:spcAft>
                <a:spcPts val="0"/>
              </a:spcAft>
            </a:pPr>
            <a:r>
              <a:rPr sz="1500" b="1" u="sng" dirty="0">
                <a:solidFill>
                  <a:srgbClr val="9454C3"/>
                </a:solidFill>
                <a:latin typeface="NHFKLI+Georgia Bold"/>
                <a:cs typeface="NHFKLI+Georgia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https://razgovor.edsoo.ru/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63752" y="4428496"/>
            <a:ext cx="8034011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7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1" dirty="0" smtClean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«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Перспективные</a:t>
            </a:r>
            <a:r>
              <a:rPr sz="1300" b="1" i="1" spc="23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направления</a:t>
            </a:r>
            <a:r>
              <a:rPr sz="1300" b="1" i="1" spc="14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развития муниципальных</a:t>
            </a:r>
            <a:r>
              <a:rPr sz="1300" b="1" i="1" spc="12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и институциональных</a:t>
            </a:r>
            <a:r>
              <a:rPr sz="1300" b="1" i="1" spc="23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механизмов</a:t>
            </a:r>
          </a:p>
          <a:p>
            <a:pPr marL="0" marR="0">
              <a:lnSpc>
                <a:spcPts val="1489"/>
              </a:lnSpc>
              <a:spcBef>
                <a:spcPts val="73"/>
              </a:spcBef>
              <a:spcAft>
                <a:spcPts val="0"/>
              </a:spcAft>
            </a:pP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воспитания</a:t>
            </a:r>
            <a:r>
              <a:rPr sz="1300" b="1" i="1" spc="12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в интересах</a:t>
            </a:r>
            <a:r>
              <a:rPr sz="1300" b="1" i="1" spc="13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ребенка, семьи, общества</a:t>
            </a:r>
            <a:r>
              <a:rPr sz="1300" b="1" i="1" spc="12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 </a:t>
            </a:r>
            <a:r>
              <a:rPr sz="1300" b="1" i="1" dirty="0">
                <a:solidFill>
                  <a:srgbClr val="4480CA"/>
                </a:solidFill>
                <a:latin typeface="DTLROC+Arial Narrow Bold Italic"/>
                <a:cs typeface="DTLROC+Arial Narrow Bold Italic"/>
              </a:rPr>
              <a:t>и государства»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64075" y="691467"/>
            <a:ext cx="2902014" cy="571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480CA"/>
                </a:solidFill>
                <a:latin typeface="OWPBBE+Arial Narrow"/>
                <a:cs typeface="OWPBBE+Arial Narrow"/>
              </a:rPr>
              <a:t>Содержание</a:t>
            </a:r>
            <a:r>
              <a:rPr sz="1800" spc="28" dirty="0">
                <a:solidFill>
                  <a:srgbClr val="4480CA"/>
                </a:solidFill>
                <a:latin typeface="OWPBBE+Arial Narrow"/>
                <a:cs typeface="OWPBBE+Arial Narrow"/>
              </a:rPr>
              <a:t> </a:t>
            </a:r>
            <a:r>
              <a:rPr sz="1800" dirty="0">
                <a:solidFill>
                  <a:srgbClr val="4480CA"/>
                </a:solidFill>
                <a:latin typeface="OWPBBE+Arial Narrow"/>
                <a:cs typeface="OWPBBE+Arial Narrow"/>
              </a:rPr>
              <a:t>образователь</a:t>
            </a:r>
            <a:r>
              <a:rPr sz="1800" spc="1241" dirty="0">
                <a:solidFill>
                  <a:srgbClr val="4480CA"/>
                </a:solidFill>
                <a:latin typeface="OWPBBE+Arial Narrow"/>
                <a:cs typeface="OWPBBE+Arial Narrow"/>
              </a:rPr>
              <a:t> </a:t>
            </a:r>
            <a:r>
              <a:rPr sz="1800" dirty="0">
                <a:solidFill>
                  <a:srgbClr val="4480CA"/>
                </a:solidFill>
                <a:latin typeface="OWPBBE+Arial Narrow"/>
                <a:cs typeface="OWPBBE+Arial Narrow"/>
              </a:rPr>
              <a:t>го</a:t>
            </a:r>
          </a:p>
          <a:p>
            <a:pPr marL="0" marR="0">
              <a:lnSpc>
                <a:spcPts val="2040"/>
              </a:lnSpc>
              <a:spcBef>
                <a:spcPts val="171"/>
              </a:spcBef>
              <a:spcAft>
                <a:spcPts val="0"/>
              </a:spcAft>
            </a:pPr>
            <a:r>
              <a:rPr sz="1800" dirty="0">
                <a:solidFill>
                  <a:srgbClr val="4480CA"/>
                </a:solidFill>
                <a:latin typeface="OWPBBE+Arial Narrow"/>
                <a:cs typeface="OWPBBE+Arial Narrow"/>
              </a:rPr>
              <a:t>события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3752" y="1470624"/>
            <a:ext cx="2547457" cy="1099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B0F0"/>
                </a:solidFill>
                <a:latin typeface="DKWLMT+Arial Black"/>
                <a:cs typeface="DKWLMT+Arial Black"/>
              </a:rPr>
              <a:t>Текущее</a:t>
            </a:r>
          </a:p>
          <a:p>
            <a:pPr marL="0" marR="0">
              <a:lnSpc>
                <a:spcPts val="3841"/>
              </a:lnSpc>
              <a:spcBef>
                <a:spcPts val="50"/>
              </a:spcBef>
              <a:spcAft>
                <a:spcPts val="0"/>
              </a:spcAft>
            </a:pPr>
            <a:r>
              <a:rPr sz="3200" dirty="0">
                <a:solidFill>
                  <a:srgbClr val="00B0F0"/>
                </a:solidFill>
                <a:latin typeface="DKWLMT+Arial Black"/>
                <a:cs typeface="DKWLMT+Arial Black"/>
              </a:rPr>
              <a:t>состояние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64075" y="1551003"/>
            <a:ext cx="672729" cy="29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480CA"/>
                </a:solidFill>
                <a:latin typeface="OWPBBE+Arial Narrow"/>
                <a:cs typeface="OWPBBE+Arial Narrow"/>
              </a:rPr>
              <a:t>Транс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70981" y="1551003"/>
            <a:ext cx="256654" cy="29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8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480CA"/>
                </a:solidFill>
                <a:latin typeface="OWPBBE+Arial Narrow"/>
                <a:cs typeface="OWPBBE+Arial Narrow"/>
              </a:rPr>
              <a:t>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11954" y="3081768"/>
            <a:ext cx="1837428" cy="503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2060"/>
                </a:solidFill>
                <a:latin typeface="VCCNLJ+Arial Narrow Bold"/>
                <a:cs typeface="VCCNLJ+Arial Narrow Bold"/>
              </a:rPr>
              <a:t>Проблема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425</Words>
  <Application>Microsoft Office PowerPoint</Application>
  <PresentationFormat>Экран (16:9)</PresentationFormat>
  <Paragraphs>137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33" baseType="lpstr">
      <vt:lpstr>Arial</vt:lpstr>
      <vt:lpstr>FTDGBG+Calibri</vt:lpstr>
      <vt:lpstr>VHAFEC+Georgia</vt:lpstr>
      <vt:lpstr>Times New Roman</vt:lpstr>
      <vt:lpstr>UHEICQ+Times New Roman Italic</vt:lpstr>
      <vt:lpstr>Calibri</vt:lpstr>
      <vt:lpstr>GUGIGE+Arial Black</vt:lpstr>
      <vt:lpstr>LCQGVM+Wingdings</vt:lpstr>
      <vt:lpstr>RMRRTP+Times New Roman Bold</vt:lpstr>
      <vt:lpstr>APBTBK+Times New Roman</vt:lpstr>
      <vt:lpstr>VCCNLJ+Arial Narrow Bold</vt:lpstr>
      <vt:lpstr>DKWLMT+Arial Black</vt:lpstr>
      <vt:lpstr>SPVOEP+Georgia Bold</vt:lpstr>
      <vt:lpstr>NHFKLI+Georgia Bold</vt:lpstr>
      <vt:lpstr>DTLROC+Arial Narrow Bold Italic</vt:lpstr>
      <vt:lpstr>JJIJJJ+Calibri Bold</vt:lpstr>
      <vt:lpstr>EIDEGH+Arial Narrow</vt:lpstr>
      <vt:lpstr>MWJSVS+Arial</vt:lpstr>
      <vt:lpstr>WSUITF+Times New Roman Italic</vt:lpstr>
      <vt:lpstr>HTCUSK+Times New Roman</vt:lpstr>
      <vt:lpstr>OWPBBE+Arial Narrow</vt:lpstr>
      <vt:lpstr>PQKNOO+Times New Roman Bold</vt:lpstr>
      <vt:lpstr>HWJGAO+Times New Roman Bold Italic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Гиниятуллина Е. Ю.</dc:creator>
  <cp:lastModifiedBy>Пользователь</cp:lastModifiedBy>
  <cp:revision>3</cp:revision>
  <dcterms:modified xsi:type="dcterms:W3CDTF">2022-08-27T10:14:39Z</dcterms:modified>
</cp:coreProperties>
</file>