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10.fntdata" ContentType="application/x-fontdata"/>
  <Override PartName="/ppt/fonts/font100.fntdata" ContentType="application/x-fontdata"/>
  <Override PartName="/ppt/fonts/font101.fntdata" ContentType="application/x-fontdata"/>
  <Override PartName="/ppt/fonts/font102.fntdata" ContentType="application/x-fontdata"/>
  <Override PartName="/ppt/fonts/font103.fntdata" ContentType="application/x-fontdata"/>
  <Override PartName="/ppt/fonts/font104.fntdata" ContentType="application/x-fontdata"/>
  <Override PartName="/ppt/fonts/font105.fntdata" ContentType="application/x-fontdata"/>
  <Override PartName="/ppt/fonts/font106.fntdata" ContentType="application/x-fontdata"/>
  <Override PartName="/ppt/fonts/font107.fntdata" ContentType="application/x-fontdata"/>
  <Override PartName="/ppt/fonts/font108.fntdata" ContentType="application/x-fontdata"/>
  <Override PartName="/ppt/fonts/font109.fntdata" ContentType="application/x-fontdata"/>
  <Override PartName="/ppt/fonts/font11.fntdata" ContentType="application/x-fontdata"/>
  <Override PartName="/ppt/fonts/font110.fntdata" ContentType="application/x-fontdata"/>
  <Override PartName="/ppt/fonts/font111.fntdata" ContentType="application/x-fontdata"/>
  <Override PartName="/ppt/fonts/font112.fntdata" ContentType="application/x-fontdata"/>
  <Override PartName="/ppt/fonts/font113.fntdata" ContentType="application/x-fontdata"/>
  <Override PartName="/ppt/fonts/font114.fntdata" ContentType="application/x-fontdata"/>
  <Override PartName="/ppt/fonts/font115.fntdata" ContentType="application/x-fontdata"/>
  <Override PartName="/ppt/fonts/font116.fntdata" ContentType="application/x-fontdata"/>
  <Override PartName="/ppt/fonts/font117.fntdata" ContentType="application/x-fontdata"/>
  <Override PartName="/ppt/fonts/font118.fntdata" ContentType="application/x-fontdata"/>
  <Override PartName="/ppt/fonts/font119.fntdata" ContentType="application/x-fontdata"/>
  <Override PartName="/ppt/fonts/font12.fntdata" ContentType="application/x-fontdata"/>
  <Override PartName="/ppt/fonts/font120.fntdata" ContentType="application/x-fontdata"/>
  <Override PartName="/ppt/fonts/font121.fntdata" ContentType="application/x-fontdata"/>
  <Override PartName="/ppt/fonts/font122.fntdata" ContentType="application/x-fontdata"/>
  <Override PartName="/ppt/fonts/font123.fntdata" ContentType="application/x-fontdata"/>
  <Override PartName="/ppt/fonts/font124.fntdata" ContentType="application/x-fontdata"/>
  <Override PartName="/ppt/fonts/font125.fntdata" ContentType="application/x-fontdata"/>
  <Override PartName="/ppt/fonts/font126.fntdata" ContentType="application/x-fontdata"/>
  <Override PartName="/ppt/fonts/font127.fntdata" ContentType="application/x-fontdata"/>
  <Override PartName="/ppt/fonts/font128.fntdata" ContentType="application/x-fontdata"/>
  <Override PartName="/ppt/fonts/font129.fntdata" ContentType="application/x-fontdata"/>
  <Override PartName="/ppt/fonts/font13.fntdata" ContentType="application/x-fontdata"/>
  <Override PartName="/ppt/fonts/font130.fntdata" ContentType="application/x-fontdata"/>
  <Override PartName="/ppt/fonts/font131.fntdata" ContentType="application/x-fontdata"/>
  <Override PartName="/ppt/fonts/font132.fntdata" ContentType="application/x-fontdata"/>
  <Override PartName="/ppt/fonts/font13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22.fntdata" ContentType="application/x-fontdata"/>
  <Override PartName="/ppt/fonts/font23.fntdata" ContentType="application/x-fontdata"/>
  <Override PartName="/ppt/fonts/font24.fntdata" ContentType="application/x-fontdata"/>
  <Override PartName="/ppt/fonts/font25.fntdata" ContentType="application/x-fontdata"/>
  <Override PartName="/ppt/fonts/font26.fntdata" ContentType="application/x-fontdata"/>
  <Override PartName="/ppt/fonts/font27.fntdata" ContentType="application/x-fontdata"/>
  <Override PartName="/ppt/fonts/font28.fntdata" ContentType="application/x-fontdata"/>
  <Override PartName="/ppt/fonts/font29.fntdata" ContentType="application/x-fontdata"/>
  <Override PartName="/ppt/fonts/font3.fntdata" ContentType="application/x-fontdata"/>
  <Override PartName="/ppt/fonts/font30.fntdata" ContentType="application/x-fontdata"/>
  <Override PartName="/ppt/fonts/font31.fntdata" ContentType="application/x-fontdata"/>
  <Override PartName="/ppt/fonts/font32.fntdata" ContentType="application/x-fontdata"/>
  <Override PartName="/ppt/fonts/font33.fntdata" ContentType="application/x-fontdata"/>
  <Override PartName="/ppt/fonts/font34.fntdata" ContentType="application/x-fontdata"/>
  <Override PartName="/ppt/fonts/font35.fntdata" ContentType="application/x-fontdata"/>
  <Override PartName="/ppt/fonts/font36.fntdata" ContentType="application/x-fontdata"/>
  <Override PartName="/ppt/fonts/font37.fntdata" ContentType="application/x-fontdata"/>
  <Override PartName="/ppt/fonts/font38.fntdata" ContentType="application/x-fontdata"/>
  <Override PartName="/ppt/fonts/font39.fntdata" ContentType="application/x-fontdata"/>
  <Override PartName="/ppt/fonts/font4.fntdata" ContentType="application/x-fontdata"/>
  <Override PartName="/ppt/fonts/font40.fntdata" ContentType="application/x-fontdata"/>
  <Override PartName="/ppt/fonts/font41.fntdata" ContentType="application/x-fontdata"/>
  <Override PartName="/ppt/fonts/font42.fntdata" ContentType="application/x-fontdata"/>
  <Override PartName="/ppt/fonts/font43.fntdata" ContentType="application/x-fontdata"/>
  <Override PartName="/ppt/fonts/font44.fntdata" ContentType="application/x-fontdata"/>
  <Override PartName="/ppt/fonts/font45.fntdata" ContentType="application/x-fontdata"/>
  <Override PartName="/ppt/fonts/font46.fntdata" ContentType="application/x-fontdata"/>
  <Override PartName="/ppt/fonts/font47.fntdata" ContentType="application/x-fontdata"/>
  <Override PartName="/ppt/fonts/font48.fntdata" ContentType="application/x-fontdata"/>
  <Override PartName="/ppt/fonts/font49.fntdata" ContentType="application/x-fontdata"/>
  <Override PartName="/ppt/fonts/font5.fntdata" ContentType="application/x-fontdata"/>
  <Override PartName="/ppt/fonts/font50.fntdata" ContentType="application/x-fontdata"/>
  <Override PartName="/ppt/fonts/font51.fntdata" ContentType="application/x-fontdata"/>
  <Override PartName="/ppt/fonts/font52.fntdata" ContentType="application/x-fontdata"/>
  <Override PartName="/ppt/fonts/font53.fntdata" ContentType="application/x-fontdata"/>
  <Override PartName="/ppt/fonts/font54.fntdata" ContentType="application/x-fontdata"/>
  <Override PartName="/ppt/fonts/font55.fntdata" ContentType="application/x-fontdata"/>
  <Override PartName="/ppt/fonts/font56.fntdata" ContentType="application/x-fontdata"/>
  <Override PartName="/ppt/fonts/font57.fntdata" ContentType="application/x-fontdata"/>
  <Override PartName="/ppt/fonts/font58.fntdata" ContentType="application/x-fontdata"/>
  <Override PartName="/ppt/fonts/font59.fntdata" ContentType="application/x-fontdata"/>
  <Override PartName="/ppt/fonts/font6.fntdata" ContentType="application/x-fontdata"/>
  <Override PartName="/ppt/fonts/font60.fntdata" ContentType="application/x-fontdata"/>
  <Override PartName="/ppt/fonts/font61.fntdata" ContentType="application/x-fontdata"/>
  <Override PartName="/ppt/fonts/font62.fntdata" ContentType="application/x-fontdata"/>
  <Override PartName="/ppt/fonts/font63.fntdata" ContentType="application/x-fontdata"/>
  <Override PartName="/ppt/fonts/font64.fntdata" ContentType="application/x-fontdata"/>
  <Override PartName="/ppt/fonts/font65.fntdata" ContentType="application/x-fontdata"/>
  <Override PartName="/ppt/fonts/font66.fntdata" ContentType="application/x-fontdata"/>
  <Override PartName="/ppt/fonts/font67.fntdata" ContentType="application/x-fontdata"/>
  <Override PartName="/ppt/fonts/font68.fntdata" ContentType="application/x-fontdata"/>
  <Override PartName="/ppt/fonts/font69.fntdata" ContentType="application/x-fontdata"/>
  <Override PartName="/ppt/fonts/font7.fntdata" ContentType="application/x-fontdata"/>
  <Override PartName="/ppt/fonts/font70.fntdata" ContentType="application/x-fontdata"/>
  <Override PartName="/ppt/fonts/font71.fntdata" ContentType="application/x-fontdata"/>
  <Override PartName="/ppt/fonts/font72.fntdata" ContentType="application/x-fontdata"/>
  <Override PartName="/ppt/fonts/font73.fntdata" ContentType="application/x-fontdata"/>
  <Override PartName="/ppt/fonts/font74.fntdata" ContentType="application/x-fontdata"/>
  <Override PartName="/ppt/fonts/font75.fntdata" ContentType="application/x-fontdata"/>
  <Override PartName="/ppt/fonts/font76.fntdata" ContentType="application/x-fontdata"/>
  <Override PartName="/ppt/fonts/font77.fntdata" ContentType="application/x-fontdata"/>
  <Override PartName="/ppt/fonts/font78.fntdata" ContentType="application/x-fontdata"/>
  <Override PartName="/ppt/fonts/font79.fntdata" ContentType="application/x-fontdata"/>
  <Override PartName="/ppt/fonts/font8.fntdata" ContentType="application/x-fontdata"/>
  <Override PartName="/ppt/fonts/font80.fntdata" ContentType="application/x-fontdata"/>
  <Override PartName="/ppt/fonts/font81.fntdata" ContentType="application/x-fontdata"/>
  <Override PartName="/ppt/fonts/font82.fntdata" ContentType="application/x-fontdata"/>
  <Override PartName="/ppt/fonts/font83.fntdata" ContentType="application/x-fontdata"/>
  <Override PartName="/ppt/fonts/font84.fntdata" ContentType="application/x-fontdata"/>
  <Override PartName="/ppt/fonts/font85.fntdata" ContentType="application/x-fontdata"/>
  <Override PartName="/ppt/fonts/font86.fntdata" ContentType="application/x-fontdata"/>
  <Override PartName="/ppt/fonts/font87.fntdata" ContentType="application/x-fontdata"/>
  <Override PartName="/ppt/fonts/font88.fntdata" ContentType="application/x-fontdata"/>
  <Override PartName="/ppt/fonts/font89.fntdata" ContentType="application/x-fontdata"/>
  <Override PartName="/ppt/fonts/font9.fntdata" ContentType="application/x-fontdata"/>
  <Override PartName="/ppt/fonts/font90.fntdata" ContentType="application/x-fontdata"/>
  <Override PartName="/ppt/fonts/font91.fntdata" ContentType="application/x-fontdata"/>
  <Override PartName="/ppt/fonts/font92.fntdata" ContentType="application/x-fontdata"/>
  <Override PartName="/ppt/fonts/font93.fntdata" ContentType="application/x-fontdata"/>
  <Override PartName="/ppt/fonts/font94.fntdata" ContentType="application/x-fontdata"/>
  <Override PartName="/ppt/fonts/font95.fntdata" ContentType="application/x-fontdata"/>
  <Override PartName="/ppt/fonts/font96.fntdata" ContentType="application/x-fontdata"/>
  <Override PartName="/ppt/fonts/font97.fntdata" ContentType="application/x-fontdata"/>
  <Override PartName="/ppt/fonts/font98.fntdata" ContentType="application/x-fontdata"/>
  <Override PartName="/ppt/fonts/font9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12192000" cy="6858000"/>
  <p:embeddedFontLst>
    <p:embeddedFont>
      <p:font typeface="JKLPOO+Arial Narrow Bold"/>
      <p:regular r:id="rId23"/>
    </p:embeddedFont>
    <p:embeddedFont>
      <p:font typeface="BVFDKL+Arial"/>
      <p:regular r:id="rId24"/>
    </p:embeddedFont>
    <p:embeddedFont>
      <p:font typeface="RTSPCR+Arial Italic"/>
      <p:regular r:id="rId25"/>
    </p:embeddedFont>
    <p:embeddedFont>
      <p:font typeface="JVMPUV+Arial Bold Italic"/>
      <p:regular r:id="rId26"/>
    </p:embeddedFont>
    <p:embeddedFont>
      <p:font typeface="KMWRSU+Arial Italic"/>
      <p:regular r:id="rId27"/>
    </p:embeddedFont>
    <p:embeddedFont>
      <p:font typeface="DJKKBJ+Calibri Light"/>
      <p:regular r:id="rId28"/>
    </p:embeddedFont>
    <p:embeddedFont>
      <p:font typeface="TKTCNE+Arial"/>
      <p:regular r:id="rId29"/>
    </p:embeddedFont>
    <p:embeddedFont>
      <p:font typeface="OCUHTC+Arial Bold"/>
      <p:regular r:id="rId30"/>
    </p:embeddedFont>
    <p:embeddedFont>
      <p:font typeface="BVFDKL+Arial"/>
      <p:regular r:id="rId31"/>
    </p:embeddedFont>
    <p:embeddedFont>
      <p:font typeface="OCUHTC+Arial Bold"/>
      <p:regular r:id="rId32"/>
    </p:embeddedFont>
    <p:embeddedFont>
      <p:font typeface="BVFDKL+Arial"/>
      <p:regular r:id="rId33"/>
    </p:embeddedFont>
    <p:embeddedFont>
      <p:font typeface="TKTCNE+Arial"/>
      <p:regular r:id="rId34"/>
    </p:embeddedFont>
    <p:embeddedFont>
      <p:font typeface="TKTCNE+Arial"/>
      <p:regular r:id="rId35"/>
    </p:embeddedFont>
    <p:embeddedFont>
      <p:font typeface="AWILMA+Arial Bold"/>
      <p:regular r:id="rId36"/>
    </p:embeddedFont>
    <p:embeddedFont>
      <p:font typeface="BVFDKL+Arial"/>
      <p:regular r:id="rId37"/>
    </p:embeddedFont>
    <p:embeddedFont>
      <p:font typeface="AWILMA+Arial Bold"/>
      <p:regular r:id="rId38"/>
    </p:embeddedFont>
    <p:embeddedFont>
      <p:font typeface="BVFDKL+Arial"/>
      <p:regular r:id="rId39"/>
    </p:embeddedFont>
    <p:embeddedFont>
      <p:font typeface="TKTCNE+Arial"/>
      <p:regular r:id="rId40"/>
    </p:embeddedFont>
    <p:embeddedFont>
      <p:font typeface="EFJFST+Calibri Bold"/>
      <p:regular r:id="rId41"/>
    </p:embeddedFont>
    <p:embeddedFont>
      <p:font typeface="OCUHTC+Arial Bold"/>
      <p:regular r:id="rId42"/>
    </p:embeddedFont>
    <p:embeddedFont>
      <p:font typeface="HWAQAU+Arial Black"/>
      <p:regular r:id="rId43"/>
    </p:embeddedFont>
    <p:embeddedFont>
      <p:font typeface="EUKFPK+Wingdings"/>
      <p:regular r:id="rId44"/>
    </p:embeddedFont>
    <p:embeddedFont>
      <p:font typeface="Times New Roman"/>
      <p:regular r:id="rId45"/>
    </p:embeddedFont>
    <p:embeddedFont>
      <p:font typeface="JKLPOO+Arial Narrow Bold"/>
      <p:regular r:id="rId46"/>
    </p:embeddedFont>
    <p:embeddedFont>
      <p:font typeface="HWAQAU+Arial Black"/>
      <p:regular r:id="rId47"/>
    </p:embeddedFont>
    <p:embeddedFont>
      <p:font typeface="BVFDKL+Arial"/>
      <p:regular r:id="rId48"/>
    </p:embeddedFont>
    <p:embeddedFont>
      <p:font typeface="VHKWQE+Arial Narrow Bold"/>
      <p:regular r:id="rId49"/>
    </p:embeddedFont>
    <p:embeddedFont>
      <p:font typeface="VHKWQE+Arial Narrow Bold"/>
      <p:regular r:id="rId50"/>
    </p:embeddedFont>
    <p:embeddedFont>
      <p:font typeface="BVFDKL+Arial"/>
      <p:regular r:id="rId51"/>
    </p:embeddedFont>
    <p:embeddedFont>
      <p:font typeface="EUKFPK+Wingdings"/>
      <p:regular r:id="rId52"/>
    </p:embeddedFont>
    <p:embeddedFont>
      <p:font typeface="JKLPOO+Arial Narrow Bold"/>
      <p:regular r:id="rId53"/>
    </p:embeddedFont>
    <p:embeddedFont>
      <p:font typeface="EFJFST+Calibri Bold"/>
      <p:regular r:id="rId54"/>
    </p:embeddedFont>
    <p:embeddedFont>
      <p:font typeface="PFMNCH+Calibri"/>
      <p:regular r:id="rId55"/>
    </p:embeddedFont>
    <p:embeddedFont>
      <p:font typeface="UWJUQQ+Calibri"/>
      <p:regular r:id="rId56"/>
    </p:embeddedFont>
    <p:embeddedFont>
      <p:font typeface="PFMNCH+Calibri"/>
      <p:regular r:id="rId57"/>
    </p:embeddedFont>
    <p:embeddedFont>
      <p:font typeface="UWJUQQ+Calibri"/>
      <p:regular r:id="rId58"/>
    </p:embeddedFont>
    <p:embeddedFont>
      <p:font typeface="PFMNCH+Calibri"/>
      <p:regular r:id="rId59"/>
    </p:embeddedFont>
    <p:embeddedFont>
      <p:font typeface="PFMNCH+Calibri"/>
      <p:regular r:id="rId60"/>
    </p:embeddedFont>
    <p:embeddedFont>
      <p:font typeface="UWJUQQ+Calibri"/>
      <p:regular r:id="rId61"/>
    </p:embeddedFont>
    <p:embeddedFont>
      <p:font typeface="UWJUQQ+Calibri"/>
      <p:regular r:id="rId62"/>
    </p:embeddedFont>
    <p:embeddedFont>
      <p:font typeface="PFMNCH+Calibri"/>
      <p:regular r:id="rId63"/>
    </p:embeddedFont>
    <p:embeddedFont>
      <p:font typeface="EFJFST+Calibri Bold"/>
      <p:regular r:id="rId64"/>
    </p:embeddedFont>
    <p:embeddedFont>
      <p:font typeface="UPCULM+Webdings"/>
      <p:regular r:id="rId65"/>
    </p:embeddedFont>
    <p:embeddedFont>
      <p:font typeface="EFJFST+Calibri Bold"/>
      <p:regular r:id="rId66"/>
    </p:embeddedFont>
    <p:embeddedFont>
      <p:font typeface="UPCULM+Webdings"/>
      <p:regular r:id="rId67"/>
    </p:embeddedFont>
    <p:embeddedFont>
      <p:font typeface="DKQBMO+Verdana Bold"/>
      <p:regular r:id="rId68"/>
    </p:embeddedFont>
    <p:embeddedFont>
      <p:font typeface="QCWBTO+Tahoma"/>
      <p:regular r:id="rId69"/>
    </p:embeddedFont>
    <p:embeddedFont>
      <p:font typeface="VNEFBG+Tahoma Bold"/>
      <p:regular r:id="rId70"/>
    </p:embeddedFont>
    <p:embeddedFont>
      <p:font typeface="EUKFPK+Wingdings"/>
      <p:regular r:id="rId71"/>
    </p:embeddedFont>
    <p:embeddedFont>
      <p:font typeface="Times New Roman"/>
      <p:regular r:id="rId72"/>
    </p:embeddedFont>
    <p:embeddedFont>
      <p:font typeface="QCWBTO+Tahoma"/>
      <p:regular r:id="rId73"/>
    </p:embeddedFont>
    <p:embeddedFont>
      <p:font typeface="RATEDJ+Tahoma"/>
      <p:regular r:id="rId74"/>
    </p:embeddedFont>
    <p:embeddedFont>
      <p:font typeface="EUKFPK+Wingdings"/>
      <p:regular r:id="rId75"/>
    </p:embeddedFont>
    <p:embeddedFont>
      <p:font typeface="Times New Roman"/>
      <p:regular r:id="rId76"/>
    </p:embeddedFont>
    <p:embeddedFont>
      <p:font typeface="QCWBTO+Tahoma"/>
      <p:regular r:id="rId77"/>
    </p:embeddedFont>
    <p:embeddedFont>
      <p:font typeface="VNEFBG+Tahoma Bold"/>
      <p:regular r:id="rId78"/>
    </p:embeddedFont>
    <p:embeddedFont>
      <p:font typeface="EUKFPK+Wingdings"/>
      <p:regular r:id="rId79"/>
    </p:embeddedFont>
    <p:embeddedFont>
      <p:font typeface="QCWBTO+Tahoma"/>
      <p:regular r:id="rId80"/>
    </p:embeddedFont>
    <p:embeddedFont>
      <p:font typeface="QCWBTO+Tahoma"/>
      <p:regular r:id="rId81"/>
    </p:embeddedFont>
    <p:embeddedFont>
      <p:font typeface="VNEFBG+Tahoma Bold"/>
      <p:regular r:id="rId82"/>
    </p:embeddedFont>
    <p:embeddedFont>
      <p:font typeface="VNEFBG+Tahoma Bold"/>
      <p:regular r:id="rId83"/>
    </p:embeddedFont>
    <p:embeddedFont>
      <p:font typeface="DJKKBJ+Calibri Light"/>
      <p:regular r:id="rId84"/>
    </p:embeddedFont>
    <p:embeddedFont>
      <p:font typeface="QCWBTO+Tahoma"/>
      <p:regular r:id="rId85"/>
    </p:embeddedFont>
    <p:embeddedFont>
      <p:font typeface="EUKFPK+Wingdings"/>
      <p:regular r:id="rId86"/>
    </p:embeddedFont>
    <p:embeddedFont>
      <p:font typeface="UWJUQQ+Calibri"/>
      <p:regular r:id="rId87"/>
    </p:embeddedFont>
    <p:embeddedFont>
      <p:font typeface="PFMNCH+Calibri"/>
      <p:regular r:id="rId88"/>
    </p:embeddedFont>
    <p:embeddedFont>
      <p:font typeface="VNEFBG+Tahoma Bold"/>
      <p:regular r:id="rId89"/>
    </p:embeddedFont>
    <p:embeddedFont>
      <p:font typeface="QCWBTO+Tahoma"/>
      <p:regular r:id="rId90"/>
    </p:embeddedFont>
    <p:embeddedFont>
      <p:font typeface="Times New Roman"/>
      <p:regular r:id="rId91"/>
    </p:embeddedFont>
    <p:embeddedFont>
      <p:font typeface="EUKFPK+Wingdings"/>
      <p:regular r:id="rId92"/>
    </p:embeddedFont>
    <p:embeddedFont>
      <p:font typeface="EUKFPK+Wingdings"/>
      <p:regular r:id="rId93"/>
    </p:embeddedFont>
    <p:embeddedFont>
      <p:font typeface="EUKFPK+Wingdings"/>
      <p:regular r:id="rId94"/>
    </p:embeddedFont>
    <p:embeddedFont>
      <p:font typeface="RATEDJ+Tahoma"/>
      <p:regular r:id="rId95"/>
    </p:embeddedFont>
    <p:embeddedFont>
      <p:font typeface="DKQBMO+Verdana Bold"/>
      <p:regular r:id="rId96"/>
    </p:embeddedFont>
    <p:embeddedFont>
      <p:font typeface="RATEDJ+Tahoma"/>
      <p:regular r:id="rId97"/>
    </p:embeddedFont>
    <p:embeddedFont>
      <p:font typeface="EUKFPK+Wingdings"/>
      <p:regular r:id="rId98"/>
    </p:embeddedFont>
    <p:embeddedFont>
      <p:font typeface="Times New Roman"/>
      <p:regular r:id="rId99"/>
    </p:embeddedFont>
    <p:embeddedFont>
      <p:font typeface="QCWBTO+Tahoma"/>
      <p:regular r:id="rId100"/>
    </p:embeddedFont>
    <p:embeddedFont>
      <p:font typeface="EUKFPK+Wingdings"/>
      <p:regular r:id="rId101"/>
    </p:embeddedFont>
    <p:embeddedFont>
      <p:font typeface="EUKFPK+Wingdings"/>
      <p:regular r:id="rId102"/>
    </p:embeddedFont>
    <p:embeddedFont>
      <p:font typeface="EUKFPK+Wingdings"/>
      <p:regular r:id="rId103"/>
    </p:embeddedFont>
    <p:embeddedFont>
      <p:font typeface="QCWBTO+Tahoma"/>
      <p:regular r:id="rId104"/>
    </p:embeddedFont>
    <p:embeddedFont>
      <p:font typeface="EUKFPK+Wingdings"/>
      <p:regular r:id="rId105"/>
    </p:embeddedFont>
    <p:embeddedFont>
      <p:font typeface="NGKWTJ+Tahoma Bold"/>
      <p:regular r:id="rId106"/>
    </p:embeddedFont>
    <p:embeddedFont>
      <p:font typeface="RATEDJ+Tahoma"/>
      <p:regular r:id="rId107"/>
    </p:embeddedFont>
    <p:embeddedFont>
      <p:font typeface="RATEDJ+Tahoma"/>
      <p:regular r:id="rId108"/>
    </p:embeddedFont>
    <p:embeddedFont>
      <p:font typeface="RATEDJ+Tahoma"/>
      <p:regular r:id="rId109"/>
    </p:embeddedFont>
    <p:embeddedFont>
      <p:font typeface="EUKFPK+Wingdings"/>
      <p:regular r:id="rId110"/>
    </p:embeddedFont>
    <p:embeddedFont>
      <p:font typeface="EUKFPK+Wingdings"/>
      <p:regular r:id="rId111"/>
    </p:embeddedFont>
    <p:embeddedFont>
      <p:font typeface="TKTCNE+Arial"/>
      <p:regular r:id="rId112"/>
    </p:embeddedFont>
    <p:embeddedFont>
      <p:font typeface="EUKFPK+Wingdings"/>
      <p:regular r:id="rId113"/>
    </p:embeddedFont>
    <p:embeddedFont>
      <p:font typeface="Times New Roman"/>
      <p:regular r:id="rId114"/>
    </p:embeddedFont>
    <p:embeddedFont>
      <p:font typeface="QCWBTO+Tahoma"/>
      <p:regular r:id="rId115"/>
    </p:embeddedFont>
    <p:embeddedFont>
      <p:font typeface="RATEDJ+Tahoma"/>
      <p:regular r:id="rId116"/>
    </p:embeddedFont>
    <p:embeddedFont>
      <p:font typeface="QCWBTO+Tahoma"/>
      <p:regular r:id="rId117"/>
    </p:embeddedFont>
    <p:embeddedFont>
      <p:font typeface="RATEDJ+Tahoma"/>
      <p:regular r:id="rId118"/>
    </p:embeddedFont>
    <p:embeddedFont>
      <p:font typeface="EUKFPK+Wingdings"/>
      <p:regular r:id="rId119"/>
    </p:embeddedFont>
    <p:embeddedFont>
      <p:font typeface="Times New Roman"/>
      <p:regular r:id="rId120"/>
    </p:embeddedFont>
    <p:embeddedFont>
      <p:font typeface="QCWBTO+Tahoma"/>
      <p:regular r:id="rId121"/>
    </p:embeddedFont>
    <p:embeddedFont>
      <p:font typeface="NGKWTJ+Tahoma Bold"/>
      <p:regular r:id="rId122"/>
    </p:embeddedFont>
    <p:embeddedFont>
      <p:font typeface="RATEDJ+Tahoma"/>
      <p:regular r:id="rId123"/>
    </p:embeddedFont>
    <p:embeddedFont>
      <p:font typeface="VNEFBG+Tahoma Bold"/>
      <p:regular r:id="rId124"/>
    </p:embeddedFont>
    <p:embeddedFont>
      <p:font typeface="BVFDKL+Arial"/>
      <p:regular r:id="rId125"/>
    </p:embeddedFont>
    <p:embeddedFont>
      <p:font typeface="EUKFPK+Wingdings"/>
      <p:regular r:id="rId126"/>
    </p:embeddedFont>
    <p:embeddedFont>
      <p:font typeface="EUKFPK+Wingdings"/>
      <p:regular r:id="rId127"/>
    </p:embeddedFont>
    <p:embeddedFont>
      <p:font typeface="Times New Roman"/>
      <p:regular r:id="rId128"/>
    </p:embeddedFont>
    <p:embeddedFont>
      <p:font typeface="EUKFPK+Wingdings"/>
      <p:regular r:id="rId129"/>
    </p:embeddedFont>
    <p:embeddedFont>
      <p:font typeface="VNEFBG+Tahoma Bold"/>
      <p:regular r:id="rId130"/>
    </p:embeddedFont>
    <p:embeddedFont>
      <p:font typeface="EUKFPK+Wingdings"/>
      <p:regular r:id="rId131"/>
    </p:embeddedFont>
    <p:embeddedFont>
      <p:font typeface="EUKFPK+Wingdings"/>
      <p:regular r:id="rId132"/>
    </p:embeddedFont>
    <p:embeddedFont>
      <p:font typeface="BVFDKL+Arial"/>
      <p:regular r:id="rId133"/>
    </p:embeddedFont>
    <p:embeddedFont>
      <p:font typeface="EUKFPK+Wingdings"/>
      <p:regular r:id="rId134"/>
    </p:embeddedFont>
    <p:embeddedFont>
      <p:font typeface="BVFDKL+Arial"/>
      <p:regular r:id="rId135"/>
    </p:embeddedFont>
    <p:embeddedFont>
      <p:font typeface="VNEFBG+Tahoma Bold"/>
      <p:regular r:id="rId136"/>
    </p:embeddedFont>
    <p:embeddedFont>
      <p:font typeface="VNEFBG+Tahoma Bold"/>
      <p:regular r:id="rId137"/>
    </p:embeddedFont>
    <p:embeddedFont>
      <p:font typeface="RATEDJ+Tahoma"/>
      <p:regular r:id="rId138"/>
    </p:embeddedFont>
    <p:embeddedFont>
      <p:font typeface="JKLPOO+Arial Narrow Bold"/>
      <p:regular r:id="rId139"/>
    </p:embeddedFont>
    <p:embeddedFont>
      <p:font typeface="JRBMEG+Calibri Bold Italic"/>
      <p:regular r:id="rId140"/>
    </p:embeddedFont>
    <p:embeddedFont>
      <p:font typeface="OECGUA+Calibri Italic"/>
      <p:regular r:id="rId141"/>
    </p:embeddedFont>
    <p:embeddedFont>
      <p:font typeface="REGUJW+Calibri Italic"/>
      <p:regular r:id="rId142"/>
    </p:embeddedFont>
    <p:embeddedFont>
      <p:font typeface="EFJFST+Calibri Bold"/>
      <p:regular r:id="rId143"/>
    </p:embeddedFont>
    <p:embeddedFont>
      <p:font typeface="DJKKBJ+Calibri Light"/>
      <p:regular r:id="rId144"/>
    </p:embeddedFont>
    <p:embeddedFont>
      <p:font typeface="SLAIOE+Calibri Bold"/>
      <p:regular r:id="rId145"/>
    </p:embeddedFont>
    <p:embeddedFont>
      <p:font typeface="SLAIOE+Calibri Bold"/>
      <p:regular r:id="rId146"/>
    </p:embeddedFont>
    <p:embeddedFont>
      <p:font typeface="EFJFST+Calibri Bold"/>
      <p:regular r:id="rId147"/>
    </p:embeddedFont>
    <p:embeddedFont>
      <p:font typeface="DKQBMO+Verdana Bold"/>
      <p:regular r:id="rId148"/>
    </p:embeddedFont>
    <p:embeddedFont>
      <p:font typeface="HLIONW+Verdana Bold"/>
      <p:regular r:id="rId149"/>
    </p:embeddedFont>
    <p:embeddedFont>
      <p:font typeface="DKQBMO+Verdana Bold"/>
      <p:regular r:id="rId150"/>
    </p:embeddedFont>
    <p:embeddedFont>
      <p:font typeface="NMJQKO+Verdana"/>
      <p:regular r:id="rId151"/>
    </p:embeddedFont>
    <p:embeddedFont>
      <p:font typeface="VHKWQE+Arial Narrow Bold"/>
      <p:regular r:id="rId152"/>
    </p:embeddedFont>
    <p:embeddedFont>
      <p:font typeface="JKLPOO+Arial Narrow Bold"/>
      <p:regular r:id="rId153"/>
    </p:embeddedFont>
    <p:embeddedFont>
      <p:font typeface="JKLPOO+Arial Narrow Bold"/>
      <p:regular r:id="rId154"/>
    </p:embeddedFont>
    <p:embeddedFont>
      <p:font typeface="EFJFST+Calibri Bold"/>
      <p:regular r:id="rId15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00" Type="http://schemas.openxmlformats.org/officeDocument/2006/relationships/font" Target="fonts/font78.fntdata" /><Relationship Id="rId101" Type="http://schemas.openxmlformats.org/officeDocument/2006/relationships/font" Target="fonts/font79.fntdata" /><Relationship Id="rId102" Type="http://schemas.openxmlformats.org/officeDocument/2006/relationships/font" Target="fonts/font80.fntdata" /><Relationship Id="rId103" Type="http://schemas.openxmlformats.org/officeDocument/2006/relationships/font" Target="fonts/font81.fntdata" /><Relationship Id="rId104" Type="http://schemas.openxmlformats.org/officeDocument/2006/relationships/font" Target="fonts/font82.fntdata" /><Relationship Id="rId105" Type="http://schemas.openxmlformats.org/officeDocument/2006/relationships/font" Target="fonts/font83.fntdata" /><Relationship Id="rId106" Type="http://schemas.openxmlformats.org/officeDocument/2006/relationships/font" Target="fonts/font84.fntdata" /><Relationship Id="rId107" Type="http://schemas.openxmlformats.org/officeDocument/2006/relationships/font" Target="fonts/font85.fntdata" /><Relationship Id="rId108" Type="http://schemas.openxmlformats.org/officeDocument/2006/relationships/font" Target="fonts/font86.fntdata" /><Relationship Id="rId109" Type="http://schemas.openxmlformats.org/officeDocument/2006/relationships/font" Target="fonts/font87.fntdata" /><Relationship Id="rId11" Type="http://schemas.openxmlformats.org/officeDocument/2006/relationships/slide" Target="slides/slide6.xml" /><Relationship Id="rId110" Type="http://schemas.openxmlformats.org/officeDocument/2006/relationships/font" Target="fonts/font88.fntdata" /><Relationship Id="rId111" Type="http://schemas.openxmlformats.org/officeDocument/2006/relationships/font" Target="fonts/font89.fntdata" /><Relationship Id="rId112" Type="http://schemas.openxmlformats.org/officeDocument/2006/relationships/font" Target="fonts/font90.fntdata" /><Relationship Id="rId113" Type="http://schemas.openxmlformats.org/officeDocument/2006/relationships/font" Target="fonts/font91.fntdata" /><Relationship Id="rId114" Type="http://schemas.openxmlformats.org/officeDocument/2006/relationships/font" Target="fonts/font92.fntdata" /><Relationship Id="rId115" Type="http://schemas.openxmlformats.org/officeDocument/2006/relationships/font" Target="fonts/font93.fntdata" /><Relationship Id="rId116" Type="http://schemas.openxmlformats.org/officeDocument/2006/relationships/font" Target="fonts/font94.fntdata" /><Relationship Id="rId117" Type="http://schemas.openxmlformats.org/officeDocument/2006/relationships/font" Target="fonts/font95.fntdata" /><Relationship Id="rId118" Type="http://schemas.openxmlformats.org/officeDocument/2006/relationships/font" Target="fonts/font96.fntdata" /><Relationship Id="rId119" Type="http://schemas.openxmlformats.org/officeDocument/2006/relationships/font" Target="fonts/font97.fntdata" /><Relationship Id="rId12" Type="http://schemas.openxmlformats.org/officeDocument/2006/relationships/slide" Target="slides/slide7.xml" /><Relationship Id="rId120" Type="http://schemas.openxmlformats.org/officeDocument/2006/relationships/font" Target="fonts/font98.fntdata" /><Relationship Id="rId121" Type="http://schemas.openxmlformats.org/officeDocument/2006/relationships/font" Target="fonts/font99.fntdata" /><Relationship Id="rId122" Type="http://schemas.openxmlformats.org/officeDocument/2006/relationships/font" Target="fonts/font100.fntdata" /><Relationship Id="rId123" Type="http://schemas.openxmlformats.org/officeDocument/2006/relationships/font" Target="fonts/font101.fntdata" /><Relationship Id="rId124" Type="http://schemas.openxmlformats.org/officeDocument/2006/relationships/font" Target="fonts/font102.fntdata" /><Relationship Id="rId125" Type="http://schemas.openxmlformats.org/officeDocument/2006/relationships/font" Target="fonts/font103.fntdata" /><Relationship Id="rId126" Type="http://schemas.openxmlformats.org/officeDocument/2006/relationships/font" Target="fonts/font104.fntdata" /><Relationship Id="rId127" Type="http://schemas.openxmlformats.org/officeDocument/2006/relationships/font" Target="fonts/font105.fntdata" /><Relationship Id="rId128" Type="http://schemas.openxmlformats.org/officeDocument/2006/relationships/font" Target="fonts/font106.fntdata" /><Relationship Id="rId129" Type="http://schemas.openxmlformats.org/officeDocument/2006/relationships/font" Target="fonts/font107.fntdata" /><Relationship Id="rId13" Type="http://schemas.openxmlformats.org/officeDocument/2006/relationships/slide" Target="slides/slide8.xml" /><Relationship Id="rId130" Type="http://schemas.openxmlformats.org/officeDocument/2006/relationships/font" Target="fonts/font108.fntdata" /><Relationship Id="rId131" Type="http://schemas.openxmlformats.org/officeDocument/2006/relationships/font" Target="fonts/font109.fntdata" /><Relationship Id="rId132" Type="http://schemas.openxmlformats.org/officeDocument/2006/relationships/font" Target="fonts/font110.fntdata" /><Relationship Id="rId133" Type="http://schemas.openxmlformats.org/officeDocument/2006/relationships/font" Target="fonts/font111.fntdata" /><Relationship Id="rId134" Type="http://schemas.openxmlformats.org/officeDocument/2006/relationships/font" Target="fonts/font112.fntdata" /><Relationship Id="rId135" Type="http://schemas.openxmlformats.org/officeDocument/2006/relationships/font" Target="fonts/font113.fntdata" /><Relationship Id="rId136" Type="http://schemas.openxmlformats.org/officeDocument/2006/relationships/font" Target="fonts/font114.fntdata" /><Relationship Id="rId137" Type="http://schemas.openxmlformats.org/officeDocument/2006/relationships/font" Target="fonts/font115.fntdata" /><Relationship Id="rId138" Type="http://schemas.openxmlformats.org/officeDocument/2006/relationships/font" Target="fonts/font116.fntdata" /><Relationship Id="rId139" Type="http://schemas.openxmlformats.org/officeDocument/2006/relationships/font" Target="fonts/font117.fntdata" /><Relationship Id="rId14" Type="http://schemas.openxmlformats.org/officeDocument/2006/relationships/slide" Target="slides/slide9.xml" /><Relationship Id="rId140" Type="http://schemas.openxmlformats.org/officeDocument/2006/relationships/font" Target="fonts/font118.fntdata" /><Relationship Id="rId141" Type="http://schemas.openxmlformats.org/officeDocument/2006/relationships/font" Target="fonts/font119.fntdata" /><Relationship Id="rId142" Type="http://schemas.openxmlformats.org/officeDocument/2006/relationships/font" Target="fonts/font120.fntdata" /><Relationship Id="rId143" Type="http://schemas.openxmlformats.org/officeDocument/2006/relationships/font" Target="fonts/font121.fntdata" /><Relationship Id="rId144" Type="http://schemas.openxmlformats.org/officeDocument/2006/relationships/font" Target="fonts/font122.fntdata" /><Relationship Id="rId145" Type="http://schemas.openxmlformats.org/officeDocument/2006/relationships/font" Target="fonts/font123.fntdata" /><Relationship Id="rId146" Type="http://schemas.openxmlformats.org/officeDocument/2006/relationships/font" Target="fonts/font124.fntdata" /><Relationship Id="rId147" Type="http://schemas.openxmlformats.org/officeDocument/2006/relationships/font" Target="fonts/font125.fntdata" /><Relationship Id="rId148" Type="http://schemas.openxmlformats.org/officeDocument/2006/relationships/font" Target="fonts/font126.fntdata" /><Relationship Id="rId149" Type="http://schemas.openxmlformats.org/officeDocument/2006/relationships/font" Target="fonts/font127.fntdata" /><Relationship Id="rId15" Type="http://schemas.openxmlformats.org/officeDocument/2006/relationships/slide" Target="slides/slide10.xml" /><Relationship Id="rId150" Type="http://schemas.openxmlformats.org/officeDocument/2006/relationships/font" Target="fonts/font128.fntdata" /><Relationship Id="rId151" Type="http://schemas.openxmlformats.org/officeDocument/2006/relationships/font" Target="fonts/font129.fntdata" /><Relationship Id="rId152" Type="http://schemas.openxmlformats.org/officeDocument/2006/relationships/font" Target="fonts/font130.fntdata" /><Relationship Id="rId153" Type="http://schemas.openxmlformats.org/officeDocument/2006/relationships/font" Target="fonts/font131.fntdata" /><Relationship Id="rId154" Type="http://schemas.openxmlformats.org/officeDocument/2006/relationships/font" Target="fonts/font132.fntdata" /><Relationship Id="rId155" Type="http://schemas.openxmlformats.org/officeDocument/2006/relationships/font" Target="fonts/font133.fntdata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font" Target="fonts/font1.fntdata" /><Relationship Id="rId24" Type="http://schemas.openxmlformats.org/officeDocument/2006/relationships/font" Target="fonts/font2.fntdata" /><Relationship Id="rId25" Type="http://schemas.openxmlformats.org/officeDocument/2006/relationships/font" Target="fonts/font3.fntdata" /><Relationship Id="rId26" Type="http://schemas.openxmlformats.org/officeDocument/2006/relationships/font" Target="fonts/font4.fntdata" /><Relationship Id="rId27" Type="http://schemas.openxmlformats.org/officeDocument/2006/relationships/font" Target="fonts/font5.fntdata" /><Relationship Id="rId28" Type="http://schemas.openxmlformats.org/officeDocument/2006/relationships/font" Target="fonts/font6.fntdata" /><Relationship Id="rId29" Type="http://schemas.openxmlformats.org/officeDocument/2006/relationships/font" Target="fonts/font7.fntdata" /><Relationship Id="rId3" Type="http://schemas.openxmlformats.org/officeDocument/2006/relationships/viewProps" Target="viewProps.xml" /><Relationship Id="rId30" Type="http://schemas.openxmlformats.org/officeDocument/2006/relationships/font" Target="fonts/font8.fntdata" /><Relationship Id="rId31" Type="http://schemas.openxmlformats.org/officeDocument/2006/relationships/font" Target="fonts/font9.fntdata" /><Relationship Id="rId32" Type="http://schemas.openxmlformats.org/officeDocument/2006/relationships/font" Target="fonts/font10.fntdata" /><Relationship Id="rId33" Type="http://schemas.openxmlformats.org/officeDocument/2006/relationships/font" Target="fonts/font11.fntdata" /><Relationship Id="rId34" Type="http://schemas.openxmlformats.org/officeDocument/2006/relationships/font" Target="fonts/font12.fntdata" /><Relationship Id="rId35" Type="http://schemas.openxmlformats.org/officeDocument/2006/relationships/font" Target="fonts/font13.fntdata" /><Relationship Id="rId36" Type="http://schemas.openxmlformats.org/officeDocument/2006/relationships/font" Target="fonts/font14.fntdata" /><Relationship Id="rId37" Type="http://schemas.openxmlformats.org/officeDocument/2006/relationships/font" Target="fonts/font15.fntdata" /><Relationship Id="rId38" Type="http://schemas.openxmlformats.org/officeDocument/2006/relationships/font" Target="fonts/font16.fntdata" /><Relationship Id="rId39" Type="http://schemas.openxmlformats.org/officeDocument/2006/relationships/font" Target="fonts/font17.fntdata" /><Relationship Id="rId4" Type="http://schemas.openxmlformats.org/officeDocument/2006/relationships/theme" Target="theme/theme1.xml" /><Relationship Id="rId40" Type="http://schemas.openxmlformats.org/officeDocument/2006/relationships/font" Target="fonts/font18.fntdata" /><Relationship Id="rId41" Type="http://schemas.openxmlformats.org/officeDocument/2006/relationships/font" Target="fonts/font19.fntdata" /><Relationship Id="rId42" Type="http://schemas.openxmlformats.org/officeDocument/2006/relationships/font" Target="fonts/font20.fntdata" /><Relationship Id="rId43" Type="http://schemas.openxmlformats.org/officeDocument/2006/relationships/font" Target="fonts/font21.fntdata" /><Relationship Id="rId44" Type="http://schemas.openxmlformats.org/officeDocument/2006/relationships/font" Target="fonts/font22.fntdata" /><Relationship Id="rId45" Type="http://schemas.openxmlformats.org/officeDocument/2006/relationships/font" Target="fonts/font23.fntdata" /><Relationship Id="rId46" Type="http://schemas.openxmlformats.org/officeDocument/2006/relationships/font" Target="fonts/font24.fntdata" /><Relationship Id="rId47" Type="http://schemas.openxmlformats.org/officeDocument/2006/relationships/font" Target="fonts/font25.fntdata" /><Relationship Id="rId48" Type="http://schemas.openxmlformats.org/officeDocument/2006/relationships/font" Target="fonts/font26.fntdata" /><Relationship Id="rId49" Type="http://schemas.openxmlformats.org/officeDocument/2006/relationships/font" Target="fonts/font27.fntdata" /><Relationship Id="rId5" Type="http://schemas.openxmlformats.org/officeDocument/2006/relationships/slideMaster" Target="slideMasters/slideMaster1.xml" /><Relationship Id="rId50" Type="http://schemas.openxmlformats.org/officeDocument/2006/relationships/font" Target="fonts/font28.fntdata" /><Relationship Id="rId51" Type="http://schemas.openxmlformats.org/officeDocument/2006/relationships/font" Target="fonts/font29.fntdata" /><Relationship Id="rId52" Type="http://schemas.openxmlformats.org/officeDocument/2006/relationships/font" Target="fonts/font30.fntdata" /><Relationship Id="rId53" Type="http://schemas.openxmlformats.org/officeDocument/2006/relationships/font" Target="fonts/font31.fntdata" /><Relationship Id="rId54" Type="http://schemas.openxmlformats.org/officeDocument/2006/relationships/font" Target="fonts/font32.fntdata" /><Relationship Id="rId55" Type="http://schemas.openxmlformats.org/officeDocument/2006/relationships/font" Target="fonts/font33.fntdata" /><Relationship Id="rId56" Type="http://schemas.openxmlformats.org/officeDocument/2006/relationships/font" Target="fonts/font34.fntdata" /><Relationship Id="rId57" Type="http://schemas.openxmlformats.org/officeDocument/2006/relationships/font" Target="fonts/font35.fntdata" /><Relationship Id="rId58" Type="http://schemas.openxmlformats.org/officeDocument/2006/relationships/font" Target="fonts/font36.fntdata" /><Relationship Id="rId59" Type="http://schemas.openxmlformats.org/officeDocument/2006/relationships/font" Target="fonts/font37.fntdata" /><Relationship Id="rId6" Type="http://schemas.openxmlformats.org/officeDocument/2006/relationships/slide" Target="slides/slide1.xml" /><Relationship Id="rId60" Type="http://schemas.openxmlformats.org/officeDocument/2006/relationships/font" Target="fonts/font38.fntdata" /><Relationship Id="rId61" Type="http://schemas.openxmlformats.org/officeDocument/2006/relationships/font" Target="fonts/font39.fntdata" /><Relationship Id="rId62" Type="http://schemas.openxmlformats.org/officeDocument/2006/relationships/font" Target="fonts/font40.fntdata" /><Relationship Id="rId63" Type="http://schemas.openxmlformats.org/officeDocument/2006/relationships/font" Target="fonts/font41.fntdata" /><Relationship Id="rId64" Type="http://schemas.openxmlformats.org/officeDocument/2006/relationships/font" Target="fonts/font42.fntdata" /><Relationship Id="rId65" Type="http://schemas.openxmlformats.org/officeDocument/2006/relationships/font" Target="fonts/font43.fntdata" /><Relationship Id="rId66" Type="http://schemas.openxmlformats.org/officeDocument/2006/relationships/font" Target="fonts/font44.fntdata" /><Relationship Id="rId67" Type="http://schemas.openxmlformats.org/officeDocument/2006/relationships/font" Target="fonts/font45.fntdata" /><Relationship Id="rId68" Type="http://schemas.openxmlformats.org/officeDocument/2006/relationships/font" Target="fonts/font46.fntdata" /><Relationship Id="rId69" Type="http://schemas.openxmlformats.org/officeDocument/2006/relationships/font" Target="fonts/font47.fntdata" /><Relationship Id="rId7" Type="http://schemas.openxmlformats.org/officeDocument/2006/relationships/slide" Target="slides/slide2.xml" /><Relationship Id="rId70" Type="http://schemas.openxmlformats.org/officeDocument/2006/relationships/font" Target="fonts/font48.fntdata" /><Relationship Id="rId71" Type="http://schemas.openxmlformats.org/officeDocument/2006/relationships/font" Target="fonts/font49.fntdata" /><Relationship Id="rId72" Type="http://schemas.openxmlformats.org/officeDocument/2006/relationships/font" Target="fonts/font50.fntdata" /><Relationship Id="rId73" Type="http://schemas.openxmlformats.org/officeDocument/2006/relationships/font" Target="fonts/font51.fntdata" /><Relationship Id="rId74" Type="http://schemas.openxmlformats.org/officeDocument/2006/relationships/font" Target="fonts/font52.fntdata" /><Relationship Id="rId75" Type="http://schemas.openxmlformats.org/officeDocument/2006/relationships/font" Target="fonts/font53.fntdata" /><Relationship Id="rId76" Type="http://schemas.openxmlformats.org/officeDocument/2006/relationships/font" Target="fonts/font54.fntdata" /><Relationship Id="rId77" Type="http://schemas.openxmlformats.org/officeDocument/2006/relationships/font" Target="fonts/font55.fntdata" /><Relationship Id="rId78" Type="http://schemas.openxmlformats.org/officeDocument/2006/relationships/font" Target="fonts/font56.fntdata" /><Relationship Id="rId79" Type="http://schemas.openxmlformats.org/officeDocument/2006/relationships/font" Target="fonts/font57.fntdata" /><Relationship Id="rId8" Type="http://schemas.openxmlformats.org/officeDocument/2006/relationships/slide" Target="slides/slide3.xml" /><Relationship Id="rId80" Type="http://schemas.openxmlformats.org/officeDocument/2006/relationships/font" Target="fonts/font58.fntdata" /><Relationship Id="rId81" Type="http://schemas.openxmlformats.org/officeDocument/2006/relationships/font" Target="fonts/font59.fntdata" /><Relationship Id="rId82" Type="http://schemas.openxmlformats.org/officeDocument/2006/relationships/font" Target="fonts/font60.fntdata" /><Relationship Id="rId83" Type="http://schemas.openxmlformats.org/officeDocument/2006/relationships/font" Target="fonts/font61.fntdata" /><Relationship Id="rId84" Type="http://schemas.openxmlformats.org/officeDocument/2006/relationships/font" Target="fonts/font62.fntdata" /><Relationship Id="rId85" Type="http://schemas.openxmlformats.org/officeDocument/2006/relationships/font" Target="fonts/font63.fntdata" /><Relationship Id="rId86" Type="http://schemas.openxmlformats.org/officeDocument/2006/relationships/font" Target="fonts/font64.fntdata" /><Relationship Id="rId87" Type="http://schemas.openxmlformats.org/officeDocument/2006/relationships/font" Target="fonts/font65.fntdata" /><Relationship Id="rId88" Type="http://schemas.openxmlformats.org/officeDocument/2006/relationships/font" Target="fonts/font66.fntdata" /><Relationship Id="rId89" Type="http://schemas.openxmlformats.org/officeDocument/2006/relationships/font" Target="fonts/font67.fntdata" /><Relationship Id="rId9" Type="http://schemas.openxmlformats.org/officeDocument/2006/relationships/slide" Target="slides/slide4.xml" /><Relationship Id="rId90" Type="http://schemas.openxmlformats.org/officeDocument/2006/relationships/font" Target="fonts/font68.fntdata" /><Relationship Id="rId91" Type="http://schemas.openxmlformats.org/officeDocument/2006/relationships/font" Target="fonts/font69.fntdata" /><Relationship Id="rId92" Type="http://schemas.openxmlformats.org/officeDocument/2006/relationships/font" Target="fonts/font70.fntdata" /><Relationship Id="rId93" Type="http://schemas.openxmlformats.org/officeDocument/2006/relationships/font" Target="fonts/font71.fntdata" /><Relationship Id="rId94" Type="http://schemas.openxmlformats.org/officeDocument/2006/relationships/font" Target="fonts/font72.fntdata" /><Relationship Id="rId95" Type="http://schemas.openxmlformats.org/officeDocument/2006/relationships/font" Target="fonts/font73.fntdata" /><Relationship Id="rId96" Type="http://schemas.openxmlformats.org/officeDocument/2006/relationships/font" Target="fonts/font74.fntdata" /><Relationship Id="rId97" Type="http://schemas.openxmlformats.org/officeDocument/2006/relationships/font" Target="fonts/font75.fntdata" /><Relationship Id="rId98" Type="http://schemas.openxmlformats.org/officeDocument/2006/relationships/font" Target="fonts/font76.fntdata" /><Relationship Id="rId99" Type="http://schemas.openxmlformats.org/officeDocument/2006/relationships/font" Target="fonts/font77.fntdata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15060" y="3131954"/>
            <a:ext cx="8243666" cy="25557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6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eeff"/>
                </a:solidFill>
                <a:latin typeface="JKLPOO+Arial Narrow Bold"/>
                <a:cs typeface="JKLPOO+Arial Narrow Bold"/>
              </a:rPr>
              <a:t>ПРОЕКТ</a:t>
            </a:r>
          </a:p>
          <a:p>
            <a:pPr marL="0" marR="0">
              <a:lnSpc>
                <a:spcPts val="6482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eeff"/>
                </a:solidFill>
                <a:latin typeface="JKLPOO+Arial Narrow Bold"/>
                <a:cs typeface="JKLPOO+Arial Narrow Bold"/>
              </a:rPr>
              <a:t>«Школа</a:t>
            </a:r>
            <a:r>
              <a:rPr dirty="0" sz="6000" b="1">
                <a:solidFill>
                  <a:srgbClr val="00eeff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6000" b="1">
                <a:solidFill>
                  <a:srgbClr val="00eeff"/>
                </a:solidFill>
                <a:latin typeface="JKLPOO+Arial Narrow Bold"/>
                <a:cs typeface="JKLPOO+Arial Narrow Bold"/>
              </a:rPr>
              <a:t>Минпросвещения</a:t>
            </a:r>
          </a:p>
          <a:p>
            <a:pPr marL="0" marR="0">
              <a:lnSpc>
                <a:spcPts val="648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eeff"/>
                </a:solidFill>
                <a:latin typeface="JKLPOO+Arial Narrow Bold"/>
                <a:cs typeface="JKLPOO+Arial Narrow Bold"/>
              </a:rPr>
              <a:t>России»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95807" y="78880"/>
            <a:ext cx="3204269" cy="4085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2060"/>
                </a:solidFill>
                <a:latin typeface="DKQBMO+Verdana Bold"/>
                <a:cs typeface="DKQBMO+Verdana Bold"/>
              </a:rPr>
              <a:t>Профориентация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2109" y="667189"/>
            <a:ext cx="3934777" cy="374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84">
                <a:solidFill>
                  <a:srgbClr val="031b83"/>
                </a:solidFill>
                <a:latin typeface="QCWBTO+Tahoma"/>
                <a:cs typeface="QCWBTO+Tahoma"/>
              </a:rPr>
              <a:t>Критерии</a:t>
            </a:r>
            <a:r>
              <a:rPr dirty="0" sz="1100" spc="10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84">
                <a:solidFill>
                  <a:srgbClr val="031b83"/>
                </a:solidFill>
                <a:latin typeface="QCWBTO+Tahoma"/>
                <a:cs typeface="QCWBTO+Tahoma"/>
              </a:rPr>
              <a:t>единого</a:t>
            </a:r>
            <a:r>
              <a:rPr dirty="0" sz="1100" spc="11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84">
                <a:solidFill>
                  <a:srgbClr val="031b83"/>
                </a:solidFill>
                <a:latin typeface="QCWBTO+Tahoma"/>
                <a:cs typeface="QCWBTO+Tahoma"/>
              </a:rPr>
              <a:t>образовательного</a:t>
            </a:r>
            <a:r>
              <a:rPr dirty="0" sz="1100" spc="8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84">
                <a:solidFill>
                  <a:srgbClr val="031b83"/>
                </a:solidFill>
                <a:latin typeface="QCWBTO+Tahoma"/>
                <a:cs typeface="QCWBTO+Tahoma"/>
              </a:rPr>
              <a:t>пространства</a:t>
            </a:r>
          </a:p>
          <a:p>
            <a:pPr marL="0" marR="0">
              <a:lnSpc>
                <a:spcPts val="13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100" spc="85">
                <a:solidFill>
                  <a:srgbClr val="031b83"/>
                </a:solidFill>
                <a:latin typeface="QCWBTO+Tahoma"/>
                <a:cs typeface="QCWBTO+Tahoma"/>
              </a:rPr>
              <a:t>(разрабатываемые</a:t>
            </a:r>
            <a:r>
              <a:rPr dirty="0" sz="1100" spc="5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86">
                <a:solidFill>
                  <a:srgbClr val="031b83"/>
                </a:solidFill>
                <a:latin typeface="QCWBTO+Tahoma"/>
                <a:cs typeface="QCWBTO+Tahoma"/>
              </a:rPr>
              <a:t>документы)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85309" y="828981"/>
            <a:ext cx="944612" cy="2220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3" b="1">
                <a:solidFill>
                  <a:srgbClr val="008000"/>
                </a:solidFill>
                <a:latin typeface="VNEFBG+Tahoma Bold"/>
                <a:cs typeface="VNEFBG+Tahoma Bold"/>
              </a:rPr>
              <a:t>БАЗОВЫЙ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42150" y="817437"/>
            <a:ext cx="787639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8" b="1">
                <a:solidFill>
                  <a:srgbClr val="031b83"/>
                </a:solidFill>
                <a:latin typeface="VNEFBG+Tahoma Bold"/>
                <a:cs typeface="VNEFBG+Tahoma Bold"/>
              </a:rPr>
              <a:t>СРЕДНИЙ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511284" y="832677"/>
            <a:ext cx="760895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9" b="1">
                <a:solidFill>
                  <a:srgbClr val="031b83"/>
                </a:solidFill>
                <a:latin typeface="VNEFBG+Tahoma Bold"/>
                <a:cs typeface="VNEFBG+Tahoma Bold"/>
              </a:rPr>
              <a:t>ПОЛНЫЙ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9948" y="1351092"/>
            <a:ext cx="4269323" cy="4827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950" spc="684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Календарный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план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профориентационной</a:t>
            </a:r>
            <a:r>
              <a:rPr dirty="0" sz="950" spc="-1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работы</a:t>
            </a:r>
          </a:p>
          <a:p>
            <a:pPr marL="0" marR="0">
              <a:lnSpc>
                <a:spcPts val="1164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950" spc="684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Включение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950" spc="-2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полномочия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заместителя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директора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ведения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2">
                <a:solidFill>
                  <a:srgbClr val="031b83"/>
                </a:solidFill>
                <a:latin typeface="QCWBTO+Tahoma"/>
                <a:cs typeface="QCWBTO+Tahoma"/>
              </a:rPr>
              <a:t>комплексной</a:t>
            </a:r>
          </a:p>
          <a:p>
            <a:pPr marL="172212" marR="0">
              <a:lnSpc>
                <a:spcPts val="1164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работы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по</a:t>
            </a: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профориентационной</a:t>
            </a:r>
            <a:r>
              <a:rPr dirty="0" sz="950" spc="-1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деятельности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950" spc="-2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2">
                <a:solidFill>
                  <a:srgbClr val="031b83"/>
                </a:solidFill>
                <a:latin typeface="QCWBTO+Tahoma"/>
                <a:cs typeface="QCWBTO+Tahoma"/>
              </a:rPr>
              <a:t>ОУ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18302" y="1365462"/>
            <a:ext cx="251777" cy="3308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10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0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083296" y="1363629"/>
            <a:ext cx="249383" cy="3229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78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078"/>
              </a:lnSpc>
              <a:spcBef>
                <a:spcPts val="35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736326" y="1363629"/>
            <a:ext cx="266147" cy="3229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78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16764" marR="0">
              <a:lnSpc>
                <a:spcPts val="1078"/>
              </a:lnSpc>
              <a:spcBef>
                <a:spcPts val="35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9948" y="1794576"/>
            <a:ext cx="2134483" cy="1876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950" spc="684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Программа</a:t>
            </a:r>
            <a:r>
              <a:rPr dirty="0" sz="950" spc="-1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работы</a:t>
            </a:r>
            <a:r>
              <a:rPr dirty="0" sz="950" spc="-2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с</a:t>
            </a:r>
            <a:r>
              <a:rPr dirty="0" sz="950" spc="-2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родителями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083296" y="1807113"/>
            <a:ext cx="249383" cy="3229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78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078"/>
              </a:lnSpc>
              <a:spcBef>
                <a:spcPts val="35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753090" y="1807113"/>
            <a:ext cx="249383" cy="3229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78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078"/>
              </a:lnSpc>
              <a:spcBef>
                <a:spcPts val="35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718302" y="1822662"/>
            <a:ext cx="251777" cy="3308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10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0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99948" y="1942404"/>
            <a:ext cx="4395097" cy="4827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950" spc="684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Использование</a:t>
            </a:r>
            <a:r>
              <a:rPr dirty="0" sz="950" spc="1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регионами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профориентационных</a:t>
            </a:r>
            <a:r>
              <a:rPr dirty="0" sz="950" spc="-2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3">
                <a:solidFill>
                  <a:srgbClr val="031b83"/>
                </a:solidFill>
                <a:latin typeface="QCWBTO+Tahoma"/>
                <a:cs typeface="QCWBTO+Tahoma"/>
              </a:rPr>
              <a:t>сервисов</a:t>
            </a:r>
            <a:r>
              <a:rPr dirty="0" sz="950" spc="2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  <a:r>
              <a:rPr dirty="0" sz="950" spc="-2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программ,</a:t>
            </a:r>
          </a:p>
          <a:p>
            <a:pPr marL="172212" marR="0">
              <a:lnSpc>
                <a:spcPts val="1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аккредитованных</a:t>
            </a:r>
            <a:r>
              <a:rPr dirty="0" sz="950" spc="1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на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федеральном</a:t>
            </a:r>
            <a:r>
              <a:rPr dirty="0" sz="950" spc="-1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2">
                <a:solidFill>
                  <a:srgbClr val="031b83"/>
                </a:solidFill>
                <a:latin typeface="QCWBTO+Tahoma"/>
                <a:cs typeface="QCWBTO+Tahoma"/>
              </a:rPr>
              <a:t>уровне,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сонаправленных</a:t>
            </a:r>
            <a:r>
              <a:rPr dirty="0" sz="950" spc="1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с</a:t>
            </a:r>
            <a:r>
              <a:rPr dirty="0" sz="950" spc="-2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2">
                <a:solidFill>
                  <a:srgbClr val="031b83"/>
                </a:solidFill>
                <a:latin typeface="QCWBTO+Tahoma"/>
                <a:cs typeface="QCWBTO+Tahoma"/>
              </a:rPr>
              <a:t>комплексом</a:t>
            </a:r>
          </a:p>
          <a:p>
            <a:pPr marL="172212" marR="0">
              <a:lnSpc>
                <a:spcPts val="1164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мероприятий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проекта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«Билет</a:t>
            </a:r>
            <a:r>
              <a:rPr dirty="0" sz="950" spc="-2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950" spc="-2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будущее»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99948" y="2385888"/>
            <a:ext cx="4647011" cy="1876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950" spc="684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Соглашение</a:t>
            </a:r>
            <a:r>
              <a:rPr dirty="0" sz="950" spc="-2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с</a:t>
            </a:r>
            <a:r>
              <a:rPr dirty="0" sz="950" spc="-2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партнерами</a:t>
            </a:r>
            <a:r>
              <a:rPr dirty="0" sz="950" spc="-21">
                <a:solidFill>
                  <a:srgbClr val="031b83"/>
                </a:solidFill>
                <a:latin typeface="RATEDJ+Tahoma"/>
                <a:cs typeface="RATEDJ+Tahoma"/>
              </a:rPr>
              <a:t>-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предприятиями,</a:t>
            </a:r>
            <a:r>
              <a:rPr dirty="0" sz="950" spc="-1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организациями,</a:t>
            </a:r>
            <a:r>
              <a:rPr dirty="0" sz="950" spc="-2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представляющими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083296" y="2398426"/>
            <a:ext cx="249383" cy="16540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78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078"/>
              </a:lnSpc>
              <a:spcBef>
                <a:spcPts val="1202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078"/>
              </a:lnSpc>
              <a:spcBef>
                <a:spcPts val="1249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078"/>
              </a:lnSpc>
              <a:spcBef>
                <a:spcPts val="1299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078"/>
              </a:lnSpc>
              <a:spcBef>
                <a:spcPts val="1249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078"/>
              </a:lnSpc>
              <a:spcBef>
                <a:spcPts val="1201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753090" y="2398426"/>
            <a:ext cx="249383" cy="16540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78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078"/>
              </a:lnSpc>
              <a:spcBef>
                <a:spcPts val="1202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078"/>
              </a:lnSpc>
              <a:spcBef>
                <a:spcPts val="1249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078"/>
              </a:lnSpc>
              <a:spcBef>
                <a:spcPts val="1299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078"/>
              </a:lnSpc>
              <a:spcBef>
                <a:spcPts val="1249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078"/>
              </a:lnSpc>
              <a:spcBef>
                <a:spcPts val="1201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718302" y="2432262"/>
            <a:ext cx="251777" cy="13980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105"/>
              </a:lnSpc>
              <a:spcBef>
                <a:spcPts val="1297"/>
              </a:spcBef>
              <a:spcAft>
                <a:spcPts val="0"/>
              </a:spcAft>
            </a:pPr>
            <a:r>
              <a:rPr dirty="0" sz="10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105"/>
              </a:lnSpc>
              <a:spcBef>
                <a:spcPts val="1294"/>
              </a:spcBef>
              <a:spcAft>
                <a:spcPts val="0"/>
              </a:spcAft>
            </a:pPr>
            <a:r>
              <a:rPr dirty="0" sz="10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105"/>
              </a:lnSpc>
              <a:spcBef>
                <a:spcPts val="1294"/>
              </a:spcBef>
              <a:spcAft>
                <a:spcPts val="0"/>
              </a:spcAft>
            </a:pPr>
            <a:r>
              <a:rPr dirty="0" sz="10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105"/>
              </a:lnSpc>
              <a:spcBef>
                <a:spcPts val="1294"/>
              </a:spcBef>
              <a:spcAft>
                <a:spcPts val="0"/>
              </a:spcAft>
            </a:pPr>
            <a:r>
              <a:rPr dirty="0" sz="10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99948" y="2533411"/>
            <a:ext cx="4625941" cy="4834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2212" marR="0">
              <a:lnSpc>
                <a:spcPts val="1176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площадку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2">
                <a:solidFill>
                  <a:srgbClr val="031b83"/>
                </a:solidFill>
                <a:latin typeface="QCWBTO+Tahoma"/>
                <a:cs typeface="QCWBTO+Tahoma"/>
              </a:rPr>
              <a:t>для</a:t>
            </a:r>
            <a:r>
              <a:rPr dirty="0" sz="950" spc="-1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организации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профориентации</a:t>
            </a:r>
          </a:p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950" spc="684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Профориентационные</a:t>
            </a:r>
            <a:r>
              <a:rPr dirty="0" sz="950" spc="-2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блоки,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внедренные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950" spc="-2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учебные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предметы,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тематические</a:t>
            </a:r>
          </a:p>
          <a:p>
            <a:pPr marL="172212" marR="0">
              <a:lnSpc>
                <a:spcPts val="1164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 spc="-13">
                <a:solidFill>
                  <a:srgbClr val="031b83"/>
                </a:solidFill>
                <a:latin typeface="QCWBTO+Tahoma"/>
                <a:cs typeface="QCWBTO+Tahoma"/>
              </a:rPr>
              <a:t>классные</a:t>
            </a:r>
            <a:r>
              <a:rPr dirty="0" sz="950" spc="1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2">
                <a:solidFill>
                  <a:srgbClr val="031b83"/>
                </a:solidFill>
                <a:latin typeface="QCWBTO+Tahoma"/>
                <a:cs typeface="QCWBTO+Tahoma"/>
              </a:rPr>
              <a:t>часы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99948" y="2977581"/>
            <a:ext cx="4591429" cy="1369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950" spc="684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Внеклассная</a:t>
            </a:r>
            <a:r>
              <a:rPr dirty="0" sz="950" spc="1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проектно</a:t>
            </a:r>
            <a:r>
              <a:rPr dirty="0" sz="950" spc="-21">
                <a:solidFill>
                  <a:srgbClr val="031b83"/>
                </a:solidFill>
                <a:latin typeface="RATEDJ+Tahoma"/>
                <a:cs typeface="RATEDJ+Tahoma"/>
              </a:rPr>
              <a:t>-</a:t>
            </a:r>
            <a:r>
              <a:rPr dirty="0" sz="950" spc="-12">
                <a:solidFill>
                  <a:srgbClr val="031b83"/>
                </a:solidFill>
                <a:latin typeface="QCWBTO+Tahoma"/>
                <a:cs typeface="QCWBTO+Tahoma"/>
              </a:rPr>
              <a:t>исследовательская</a:t>
            </a:r>
            <a:r>
              <a:rPr dirty="0" sz="950" spc="4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деятельность,</a:t>
            </a:r>
            <a:r>
              <a:rPr dirty="0" sz="950" spc="-2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связанная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с</a:t>
            </a:r>
          </a:p>
          <a:p>
            <a:pPr marL="172212" marR="0">
              <a:lnSpc>
                <a:spcPts val="1164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реальными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жизненными/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производственными</a:t>
            </a:r>
            <a:r>
              <a:rPr dirty="0" sz="950" spc="4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задачами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  <a:r>
              <a:rPr dirty="0" sz="950" spc="-2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3">
                <a:solidFill>
                  <a:srgbClr val="031b83"/>
                </a:solidFill>
                <a:latin typeface="QCWBTO+Tahoma"/>
                <a:cs typeface="QCWBTO+Tahoma"/>
              </a:rPr>
              <a:t>т.д.</a:t>
            </a:r>
          </a:p>
          <a:p>
            <a:pPr marL="0" marR="0">
              <a:lnSpc>
                <a:spcPts val="1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950" spc="684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Организация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профориентационного</a:t>
            </a:r>
            <a:r>
              <a:rPr dirty="0" sz="950" spc="-2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4">
                <a:solidFill>
                  <a:srgbClr val="031b83"/>
                </a:solidFill>
                <a:latin typeface="QCWBTO+Tahoma"/>
                <a:cs typeface="QCWBTO+Tahoma"/>
              </a:rPr>
              <a:t>урока</a:t>
            </a:r>
            <a:r>
              <a:rPr dirty="0" sz="950" spc="1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на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платформе</a:t>
            </a:r>
            <a:r>
              <a:rPr dirty="0" sz="950" spc="-2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3">
                <a:solidFill>
                  <a:srgbClr val="031b83"/>
                </a:solidFill>
                <a:latin typeface="QCWBTO+Tahoma"/>
                <a:cs typeface="QCWBTO+Tahoma"/>
              </a:rPr>
              <a:t>bvbinfo.ru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950" spc="-2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рамках</a:t>
            </a:r>
          </a:p>
          <a:p>
            <a:pPr marL="172212" marR="0">
              <a:lnSpc>
                <a:spcPts val="1164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проекта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«Билет</a:t>
            </a:r>
            <a:r>
              <a:rPr dirty="0" sz="950" spc="-2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950" spc="-2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будущее»</a:t>
            </a:r>
          </a:p>
          <a:p>
            <a:pPr marL="0" marR="0">
              <a:lnSpc>
                <a:spcPts val="1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950" spc="684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Участие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школьников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950" spc="-2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ежегодной</a:t>
            </a:r>
            <a:r>
              <a:rPr dirty="0" sz="950" spc="-1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многоуровневой</a:t>
            </a:r>
            <a:r>
              <a:rPr dirty="0" sz="950" spc="3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онлайн</a:t>
            </a:r>
            <a:r>
              <a:rPr dirty="0" sz="950" spc="-21">
                <a:solidFill>
                  <a:srgbClr val="031b83"/>
                </a:solidFill>
                <a:latin typeface="RATEDJ+Tahoma"/>
                <a:cs typeface="RATEDJ+Tahoma"/>
              </a:rPr>
              <a:t>-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диагностике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на</a:t>
            </a:r>
          </a:p>
          <a:p>
            <a:pPr marL="172212" marR="0">
              <a:lnSpc>
                <a:spcPts val="1164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платформе</a:t>
            </a:r>
            <a:r>
              <a:rPr dirty="0" sz="950" spc="-2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3">
                <a:solidFill>
                  <a:srgbClr val="031b83"/>
                </a:solidFill>
                <a:latin typeface="QCWBTO+Tahoma"/>
                <a:cs typeface="QCWBTO+Tahoma"/>
              </a:rPr>
              <a:t>bvbinfo.ru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950" spc="-1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рамках</a:t>
            </a:r>
            <a:r>
              <a:rPr dirty="0" sz="950" spc="-1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проекта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«Билет</a:t>
            </a:r>
            <a:r>
              <a:rPr dirty="0" sz="950" spc="-2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950" spc="-2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будущее»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0">
                <a:solidFill>
                  <a:srgbClr val="031b83"/>
                </a:solidFill>
                <a:latin typeface="QCWBTO+Tahoma"/>
                <a:cs typeface="QCWBTO+Tahoma"/>
              </a:rPr>
              <a:t>6</a:t>
            </a:r>
            <a:r>
              <a:rPr dirty="0" sz="950" spc="-21">
                <a:solidFill>
                  <a:srgbClr val="031b83"/>
                </a:solidFill>
                <a:latin typeface="RATEDJ+Tahoma"/>
                <a:cs typeface="RATEDJ+Tahoma"/>
              </a:rPr>
              <a:t>-</a:t>
            </a:r>
            <a:r>
              <a:rPr dirty="0" sz="950" spc="-15">
                <a:solidFill>
                  <a:srgbClr val="031b83"/>
                </a:solidFill>
                <a:latin typeface="QCWBTO+Tahoma"/>
                <a:cs typeface="QCWBTO+Tahoma"/>
              </a:rPr>
              <a:t>11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4">
                <a:solidFill>
                  <a:srgbClr val="031b83"/>
                </a:solidFill>
                <a:latin typeface="QCWBTO+Tahoma"/>
                <a:cs typeface="QCWBTO+Tahoma"/>
              </a:rPr>
              <a:t>классы</a:t>
            </a:r>
          </a:p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950" spc="684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Организация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профессиональных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проб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(регистрация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на</a:t>
            </a:r>
            <a:r>
              <a:rPr dirty="0" sz="950" spc="-2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платформе</a:t>
            </a:r>
            <a:r>
              <a:rPr dirty="0" sz="950" spc="-2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3">
                <a:solidFill>
                  <a:srgbClr val="031b83"/>
                </a:solidFill>
                <a:latin typeface="QCWBTO+Tahoma"/>
                <a:cs typeface="QCWBTO+Tahoma"/>
              </a:rPr>
              <a:t>bvbinfo.ru)</a:t>
            </a:r>
          </a:p>
          <a:p>
            <a:pPr marL="172212" marR="0">
              <a:lnSpc>
                <a:spcPts val="1164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950" spc="-2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рамках</a:t>
            </a:r>
            <a:r>
              <a:rPr dirty="0" sz="950" spc="-1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проекта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«Билет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950" spc="-2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2">
                <a:solidFill>
                  <a:srgbClr val="031b83"/>
                </a:solidFill>
                <a:latin typeface="QCWBTO+Tahoma"/>
                <a:cs typeface="QCWBTO+Tahoma"/>
              </a:rPr>
              <a:t>будущее»,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950" spc="-2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2">
                <a:solidFill>
                  <a:srgbClr val="031b83"/>
                </a:solidFill>
                <a:latin typeface="QCWBTO+Tahoma"/>
                <a:cs typeface="QCWBTO+Tahoma"/>
              </a:rPr>
              <a:t>том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2">
                <a:solidFill>
                  <a:srgbClr val="031b83"/>
                </a:solidFill>
                <a:latin typeface="QCWBTO+Tahoma"/>
                <a:cs typeface="QCWBTO+Tahoma"/>
              </a:rPr>
              <a:t>числе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на</a:t>
            </a:r>
            <a:r>
              <a:rPr dirty="0" sz="950" spc="-2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базе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предприятий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–</a:t>
            </a:r>
          </a:p>
          <a:p>
            <a:pPr marL="172212" marR="0">
              <a:lnSpc>
                <a:spcPts val="1164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партнеров,</a:t>
            </a:r>
            <a:r>
              <a:rPr dirty="0" sz="950" spc="-2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колледжей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99948" y="4308288"/>
            <a:ext cx="4519918" cy="9268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950" spc="684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Организация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профобучения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2">
                <a:solidFill>
                  <a:srgbClr val="031b83"/>
                </a:solidFill>
                <a:latin typeface="QCWBTO+Tahoma"/>
                <a:cs typeface="QCWBTO+Tahoma"/>
              </a:rPr>
              <a:t>девятиклассников</a:t>
            </a:r>
            <a:r>
              <a:rPr dirty="0" sz="950" spc="3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на</a:t>
            </a:r>
            <a:r>
              <a:rPr dirty="0" sz="950" spc="-2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базе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колледжей</a:t>
            </a:r>
          </a:p>
          <a:p>
            <a:pPr marL="0" marR="0">
              <a:lnSpc>
                <a:spcPts val="1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950" spc="684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Участие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школьников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950" spc="-2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мультимедийной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3">
                <a:solidFill>
                  <a:srgbClr val="031b83"/>
                </a:solidFill>
                <a:latin typeface="QCWBTO+Tahoma"/>
                <a:cs typeface="QCWBTO+Tahoma"/>
              </a:rPr>
              <a:t>выставке</a:t>
            </a:r>
            <a:r>
              <a:rPr dirty="0" sz="950" spc="-21">
                <a:solidFill>
                  <a:srgbClr val="031b83"/>
                </a:solidFill>
                <a:latin typeface="RATEDJ+Tahoma"/>
                <a:cs typeface="RATEDJ+Tahoma"/>
              </a:rPr>
              <a:t>-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практикуме</a:t>
            </a:r>
            <a:r>
              <a:rPr dirty="0" sz="950" spc="3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"Лаборатория</a:t>
            </a:r>
          </a:p>
          <a:p>
            <a:pPr marL="172212" marR="0">
              <a:lnSpc>
                <a:spcPts val="1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будущего"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(на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базе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2">
                <a:solidFill>
                  <a:srgbClr val="031b83"/>
                </a:solidFill>
                <a:latin typeface="QCWBTO+Tahoma"/>
                <a:cs typeface="QCWBTO+Tahoma"/>
              </a:rPr>
              <a:t>исторических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парков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2">
                <a:solidFill>
                  <a:srgbClr val="031b83"/>
                </a:solidFill>
                <a:latin typeface="QCWBTO+Tahoma"/>
                <a:cs typeface="QCWBTO+Tahoma"/>
              </a:rPr>
              <a:t>"Россия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RATEDJ+Tahoma"/>
                <a:cs typeface="RATEDJ+Tahoma"/>
              </a:rPr>
              <a:t>-</a:t>
            </a:r>
            <a:r>
              <a:rPr dirty="0" sz="950" spc="-42">
                <a:solidFill>
                  <a:srgbClr val="031b83"/>
                </a:solidFill>
                <a:latin typeface="RATEDJ+Tahoma"/>
                <a:cs typeface="RATEDJ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моя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история")</a:t>
            </a:r>
            <a:r>
              <a:rPr dirty="0" sz="950" spc="-1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950" spc="-2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рамках</a:t>
            </a:r>
          </a:p>
          <a:p>
            <a:pPr marL="172212" marR="0">
              <a:lnSpc>
                <a:spcPts val="1164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проекта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«Билет</a:t>
            </a:r>
            <a:r>
              <a:rPr dirty="0" sz="950" spc="-2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950" spc="-2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будущее»</a:t>
            </a:r>
          </a:p>
          <a:p>
            <a:pPr marL="0" marR="0">
              <a:lnSpc>
                <a:spcPts val="1164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950" spc="684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Участие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950" spc="-2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фестивале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профессий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950" spc="-2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рамках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проекта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«Билет</a:t>
            </a:r>
            <a:r>
              <a:rPr dirty="0" sz="950" spc="-2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950" spc="-2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будущее»</a:t>
            </a:r>
          </a:p>
          <a:p>
            <a:pPr marL="0" marR="0">
              <a:lnSpc>
                <a:spcPts val="1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950" spc="684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Участие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950" spc="-2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профориентационной</a:t>
            </a:r>
            <a:r>
              <a:rPr dirty="0" sz="950" spc="-1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смене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083296" y="4468653"/>
            <a:ext cx="249383" cy="61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78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078"/>
              </a:lnSpc>
              <a:spcBef>
                <a:spcPts val="2413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0753090" y="4468653"/>
            <a:ext cx="249383" cy="175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78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0725658" y="4912137"/>
            <a:ext cx="276815" cy="47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432" marR="0">
              <a:lnSpc>
                <a:spcPts val="1078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081"/>
              </a:lnSpc>
              <a:spcBef>
                <a:spcPts val="33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27432" marR="0">
              <a:lnSpc>
                <a:spcPts val="1078"/>
              </a:lnSpc>
              <a:spcBef>
                <a:spcPts val="86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99948" y="5195510"/>
            <a:ext cx="4263607" cy="334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950" spc="684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Участие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950" spc="-2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3">
                <a:solidFill>
                  <a:srgbClr val="031b83"/>
                </a:solidFill>
                <a:latin typeface="QCWBTO+Tahoma"/>
                <a:cs typeface="QCWBTO+Tahoma"/>
              </a:rPr>
              <a:t>конкурсах</a:t>
            </a:r>
            <a:r>
              <a:rPr dirty="0" sz="950" spc="2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профессионального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2">
                <a:solidFill>
                  <a:srgbClr val="031b83"/>
                </a:solidFill>
                <a:latin typeface="QCWBTO+Tahoma"/>
                <a:cs typeface="QCWBTO+Tahoma"/>
              </a:rPr>
              <a:t>мастерства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профессионально</a:t>
            </a:r>
            <a:r>
              <a:rPr dirty="0" sz="950">
                <a:solidFill>
                  <a:srgbClr val="031b83"/>
                </a:solidFill>
                <a:latin typeface="RATEDJ+Tahoma"/>
                <a:cs typeface="RATEDJ+Tahoma"/>
              </a:rPr>
              <a:t>-</a:t>
            </a:r>
          </a:p>
          <a:p>
            <a:pPr marL="172212" marR="0">
              <a:lnSpc>
                <a:spcPts val="1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 spc="-12">
                <a:solidFill>
                  <a:srgbClr val="031b83"/>
                </a:solidFill>
                <a:latin typeface="QCWBTO+Tahoma"/>
                <a:cs typeface="QCWBTO+Tahoma"/>
              </a:rPr>
              <a:t>практической</a:t>
            </a:r>
            <a:r>
              <a:rPr dirty="0" sz="950" spc="1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направленности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99948" y="5491217"/>
            <a:ext cx="3530641" cy="4832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950" spc="684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Участие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950" spc="-2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профильных</a:t>
            </a:r>
            <a:r>
              <a:rPr dirty="0" sz="950" spc="-1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техноотрядах</a:t>
            </a:r>
          </a:p>
          <a:p>
            <a:pPr marL="0" marR="0">
              <a:lnSpc>
                <a:spcPts val="1164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950" spc="684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Внедрение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2">
                <a:solidFill>
                  <a:srgbClr val="031b83"/>
                </a:solidFill>
                <a:latin typeface="QCWBTO+Tahoma"/>
                <a:cs typeface="QCWBTO+Tahoma"/>
              </a:rPr>
              <a:t>системы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профильных</a:t>
            </a:r>
            <a:r>
              <a:rPr dirty="0" sz="950" spc="-1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2">
                <a:solidFill>
                  <a:srgbClr val="031b83"/>
                </a:solidFill>
                <a:latin typeface="QCWBTO+Tahoma"/>
                <a:cs typeface="QCWBTO+Tahoma"/>
              </a:rPr>
              <a:t>элективных</a:t>
            </a:r>
            <a:r>
              <a:rPr dirty="0" sz="950" spc="1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5">
                <a:solidFill>
                  <a:srgbClr val="031b83"/>
                </a:solidFill>
                <a:latin typeface="QCWBTO+Tahoma"/>
                <a:cs typeface="QCWBTO+Tahoma"/>
              </a:rPr>
              <a:t>курсов</a:t>
            </a:r>
          </a:p>
          <a:p>
            <a:pPr marL="0" marR="0">
              <a:lnSpc>
                <a:spcPts val="1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950" spc="684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Обучение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педагогов</a:t>
            </a:r>
            <a:r>
              <a:rPr dirty="0" sz="950" spc="-2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по</a:t>
            </a:r>
            <a:r>
              <a:rPr dirty="0" sz="950" spc="-1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программе</a:t>
            </a:r>
            <a:r>
              <a:rPr dirty="0" sz="950" spc="-2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11">
                <a:solidFill>
                  <a:srgbClr val="031b83"/>
                </a:solidFill>
                <a:latin typeface="QCWBTO+Tahoma"/>
                <a:cs typeface="QCWBTO+Tahoma"/>
              </a:rPr>
              <a:t>педагогов</a:t>
            </a:r>
            <a:r>
              <a:rPr dirty="0" sz="950" spc="-21">
                <a:solidFill>
                  <a:srgbClr val="031b83"/>
                </a:solidFill>
                <a:latin typeface="RATEDJ+Tahoma"/>
                <a:cs typeface="RATEDJ+Tahoma"/>
              </a:rPr>
              <a:t>-</a:t>
            </a:r>
            <a:r>
              <a:rPr dirty="0" sz="950" spc="-10">
                <a:solidFill>
                  <a:srgbClr val="031b83"/>
                </a:solidFill>
                <a:latin typeface="QCWBTO+Tahoma"/>
                <a:cs typeface="QCWBTO+Tahoma"/>
              </a:rPr>
              <a:t>навигаторов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0753090" y="5503754"/>
            <a:ext cx="249383" cy="470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78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078"/>
              </a:lnSpc>
              <a:spcBef>
                <a:spcPts val="35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078"/>
              </a:lnSpc>
              <a:spcBef>
                <a:spcPts val="85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083296" y="5799410"/>
            <a:ext cx="249383" cy="175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78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1593703" y="6462477"/>
            <a:ext cx="393450" cy="2802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808080"/>
                </a:solidFill>
                <a:latin typeface="TKTCNE+Arial"/>
                <a:cs typeface="TKTCNE+Arial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6948" y="34304"/>
            <a:ext cx="3117032" cy="6222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43" b="1">
                <a:solidFill>
                  <a:srgbClr val="031b83"/>
                </a:solidFill>
                <a:latin typeface="DKQBMO+Verdana Bold"/>
                <a:cs typeface="DKQBMO+Verdana Bold"/>
              </a:rPr>
              <a:t>Здоровье</a:t>
            </a:r>
          </a:p>
          <a:p>
            <a:pPr marL="26212" marR="0">
              <a:lnSpc>
                <a:spcPts val="1448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200" spc="81">
                <a:solidFill>
                  <a:srgbClr val="031b83"/>
                </a:solidFill>
                <a:latin typeface="QCWBTO+Tahoma"/>
                <a:cs typeface="QCWBTO+Tahoma"/>
              </a:rPr>
              <a:t>Критерии</a:t>
            </a:r>
            <a:r>
              <a:rPr dirty="0" sz="1200" spc="11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83">
                <a:solidFill>
                  <a:srgbClr val="031b83"/>
                </a:solidFill>
                <a:latin typeface="QCWBTO+Tahoma"/>
                <a:cs typeface="QCWBTO+Tahoma"/>
              </a:rPr>
              <a:t>единого</a:t>
            </a:r>
            <a:r>
              <a:rPr dirty="0" sz="1200" spc="8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82">
                <a:solidFill>
                  <a:srgbClr val="031b83"/>
                </a:solidFill>
                <a:latin typeface="QCWBTO+Tahoma"/>
                <a:cs typeface="QCWBTO+Tahoma"/>
              </a:rPr>
              <a:t>образовательного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3160" y="617399"/>
            <a:ext cx="3743523" cy="2220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81">
                <a:solidFill>
                  <a:srgbClr val="031b83"/>
                </a:solidFill>
                <a:latin typeface="QCWBTO+Tahoma"/>
                <a:cs typeface="QCWBTO+Tahoma"/>
              </a:rPr>
              <a:t>пространства</a:t>
            </a:r>
            <a:r>
              <a:rPr dirty="0" sz="1200" spc="1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81">
                <a:solidFill>
                  <a:srgbClr val="031b83"/>
                </a:solidFill>
                <a:latin typeface="QCWBTO+Tahoma"/>
                <a:cs typeface="QCWBTO+Tahoma"/>
              </a:rPr>
              <a:t>(разрабатываемые</a:t>
            </a:r>
            <a:r>
              <a:rPr dirty="0" sz="1200" spc="13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83">
                <a:solidFill>
                  <a:srgbClr val="031b83"/>
                </a:solidFill>
                <a:latin typeface="QCWBTO+Tahoma"/>
                <a:cs typeface="QCWBTO+Tahoma"/>
              </a:rPr>
              <a:t>документы)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00493" y="636335"/>
            <a:ext cx="787639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8" b="1">
                <a:solidFill>
                  <a:srgbClr val="031b83"/>
                </a:solidFill>
                <a:latin typeface="VNEFBG+Tahoma Bold"/>
                <a:cs typeface="VNEFBG+Tahoma Bold"/>
              </a:rPr>
              <a:t>СРЕДНИЙ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47437" y="648266"/>
            <a:ext cx="881235" cy="207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23" b="1">
                <a:solidFill>
                  <a:srgbClr val="008000"/>
                </a:solidFill>
                <a:latin typeface="VNEFBG+Tahoma Bold"/>
                <a:cs typeface="VNEFBG+Tahoma Bold"/>
              </a:rPr>
              <a:t>БАЗОВЫЙ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959594" y="651956"/>
            <a:ext cx="760895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9" b="1">
                <a:solidFill>
                  <a:srgbClr val="031b83"/>
                </a:solidFill>
                <a:latin typeface="VNEFBG+Tahoma Bold"/>
                <a:cs typeface="VNEFBG+Tahoma Bold"/>
              </a:rPr>
              <a:t>ПОЛНЫЙ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9268" y="1472363"/>
            <a:ext cx="3326697" cy="2227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200" spc="507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200" spc="-26">
                <a:solidFill>
                  <a:srgbClr val="031b83"/>
                </a:solidFill>
                <a:latin typeface="QCWBTO+Tahoma"/>
                <a:cs typeface="QCWBTO+Tahoma"/>
              </a:rPr>
              <a:t>Единые</a:t>
            </a:r>
            <a:r>
              <a:rPr dirty="0" sz="1200" spc="2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4">
                <a:solidFill>
                  <a:srgbClr val="031b83"/>
                </a:solidFill>
                <a:latin typeface="QCWBTO+Tahoma"/>
                <a:cs typeface="QCWBTO+Tahoma"/>
              </a:rPr>
              <a:t>подходы</a:t>
            </a:r>
            <a:r>
              <a:rPr dirty="0" sz="1200" spc="1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>
                <a:solidFill>
                  <a:srgbClr val="031b83"/>
                </a:solidFill>
                <a:latin typeface="QCWBTO+Tahoma"/>
                <a:cs typeface="QCWBTO+Tahoma"/>
              </a:rPr>
              <a:t>к</a:t>
            </a:r>
            <a:r>
              <a:rPr dirty="0" sz="1200" spc="-3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6">
                <a:solidFill>
                  <a:srgbClr val="031b83"/>
                </a:solidFill>
                <a:latin typeface="QCWBTO+Tahoma"/>
                <a:cs typeface="QCWBTO+Tahoma"/>
              </a:rPr>
              <a:t>организации</a:t>
            </a:r>
            <a:r>
              <a:rPr dirty="0" sz="1200" spc="1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  <a:r>
              <a:rPr dirty="0" sz="1200" spc="-4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4">
                <a:solidFill>
                  <a:srgbClr val="031b83"/>
                </a:solidFill>
                <a:latin typeface="QCWBTO+Tahoma"/>
                <a:cs typeface="QCWBTO+Tahoma"/>
              </a:rPr>
              <a:t>контролю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43856" y="1487841"/>
            <a:ext cx="272132" cy="207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18425" y="1487841"/>
            <a:ext cx="272132" cy="207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471658" y="1487841"/>
            <a:ext cx="272132" cy="207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11480" y="1654938"/>
            <a:ext cx="1351412" cy="222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3">
                <a:solidFill>
                  <a:srgbClr val="031b83"/>
                </a:solidFill>
                <a:latin typeface="QCWBTO+Tahoma"/>
                <a:cs typeface="QCWBTO+Tahoma"/>
              </a:rPr>
              <a:t>горячего</a:t>
            </a:r>
            <a:r>
              <a:rPr dirty="0" sz="12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7">
                <a:solidFill>
                  <a:srgbClr val="031b83"/>
                </a:solidFill>
                <a:latin typeface="QCWBTO+Tahoma"/>
                <a:cs typeface="QCWBTO+Tahoma"/>
              </a:rPr>
              <a:t>питания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39268" y="2087551"/>
            <a:ext cx="3131931" cy="2227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200" spc="507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200" spc="-24">
                <a:solidFill>
                  <a:srgbClr val="031b83"/>
                </a:solidFill>
                <a:latin typeface="QCWBTO+Tahoma"/>
                <a:cs typeface="QCWBTO+Tahoma"/>
              </a:rPr>
              <a:t>Просветительская</a:t>
            </a:r>
            <a:r>
              <a:rPr dirty="0" sz="1200" spc="2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2">
                <a:solidFill>
                  <a:srgbClr val="031b83"/>
                </a:solidFill>
                <a:latin typeface="QCWBTO+Tahoma"/>
                <a:cs typeface="QCWBTO+Tahoma"/>
              </a:rPr>
              <a:t>деятельность</a:t>
            </a:r>
            <a:r>
              <a:rPr dirty="0" sz="12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8">
                <a:solidFill>
                  <a:srgbClr val="031b83"/>
                </a:solidFill>
                <a:latin typeface="QCWBTO+Tahoma"/>
                <a:cs typeface="QCWBTO+Tahoma"/>
              </a:rPr>
              <a:t>по</a:t>
            </a:r>
            <a:r>
              <a:rPr dirty="0" sz="12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7">
                <a:solidFill>
                  <a:srgbClr val="031b83"/>
                </a:solidFill>
                <a:latin typeface="QCWBTO+Tahoma"/>
                <a:cs typeface="QCWBTO+Tahoma"/>
              </a:rPr>
              <a:t>ЗОЖ,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54501" y="2087551"/>
            <a:ext cx="2872659" cy="2227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  <a:r>
              <a:rPr dirty="0" sz="1200" spc="113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1200" spc="-23" b="1">
                <a:solidFill>
                  <a:srgbClr val="008000"/>
                </a:solidFill>
                <a:latin typeface="NGKWTJ+Tahoma Bold"/>
                <a:cs typeface="NGKWTJ+Tahoma Bold"/>
              </a:rPr>
              <a:t>1-2</a:t>
            </a:r>
            <a:r>
              <a:rPr dirty="0" sz="1200" spc="-25" b="1">
                <a:solidFill>
                  <a:srgbClr val="008000"/>
                </a:solidFill>
                <a:latin typeface="NGKWTJ+Tahoma Bold"/>
                <a:cs typeface="NGKWTJ+Tahoma Bold"/>
              </a:rPr>
              <a:t> </a:t>
            </a:r>
            <a:r>
              <a:rPr dirty="0" sz="1200" spc="-24" b="1">
                <a:solidFill>
                  <a:srgbClr val="008000"/>
                </a:solidFill>
                <a:latin typeface="VNEFBG+Tahoma Bold"/>
                <a:cs typeface="VNEFBG+Tahoma Bold"/>
              </a:rPr>
              <a:t>мероприятия</a:t>
            </a:r>
            <a:r>
              <a:rPr dirty="0" sz="1200" spc="24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9" b="1">
                <a:solidFill>
                  <a:srgbClr val="008000"/>
                </a:solidFill>
                <a:latin typeface="VNEFBG+Tahoma Bold"/>
                <a:cs typeface="VNEFBG+Tahoma Bold"/>
              </a:rPr>
              <a:t>за</a:t>
            </a:r>
            <a:r>
              <a:rPr dirty="0" sz="1200" spc="-21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2" b="1">
                <a:solidFill>
                  <a:srgbClr val="008000"/>
                </a:solidFill>
                <a:latin typeface="VNEFBG+Tahoma Bold"/>
                <a:cs typeface="VNEFBG+Tahoma Bold"/>
              </a:rPr>
              <a:t>учебный</a:t>
            </a:r>
            <a:r>
              <a:rPr dirty="0" sz="1200" spc="-2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1" b="1">
                <a:solidFill>
                  <a:srgbClr val="008000"/>
                </a:solidFill>
                <a:latin typeface="VNEFBG+Tahoma Bold"/>
                <a:cs typeface="VNEFBG+Tahoma Bold"/>
              </a:rPr>
              <a:t>год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908546" y="2087551"/>
            <a:ext cx="5223168" cy="2227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  <a:r>
              <a:rPr dirty="0" sz="1200" spc="113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200" spc="-24">
                <a:solidFill>
                  <a:srgbClr val="031b83"/>
                </a:solidFill>
                <a:latin typeface="RATEDJ+Tahoma"/>
                <a:cs typeface="RATEDJ+Tahoma"/>
              </a:rPr>
              <a:t>3-</a:t>
            </a:r>
            <a:r>
              <a:rPr dirty="0" sz="1200">
                <a:solidFill>
                  <a:srgbClr val="031b83"/>
                </a:solidFill>
                <a:latin typeface="QCWBTO+Tahoma"/>
                <a:cs typeface="QCWBTO+Tahoma"/>
              </a:rPr>
              <a:t>5</a:t>
            </a:r>
            <a:r>
              <a:rPr dirty="0" sz="1200" spc="-4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5">
                <a:solidFill>
                  <a:srgbClr val="031b83"/>
                </a:solidFill>
                <a:latin typeface="QCWBTO+Tahoma"/>
                <a:cs typeface="QCWBTO+Tahoma"/>
              </a:rPr>
              <a:t>мероприятий</a:t>
            </a:r>
            <a:r>
              <a:rPr dirty="0" sz="1200" spc="2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1">
                <a:solidFill>
                  <a:srgbClr val="031b83"/>
                </a:solidFill>
                <a:latin typeface="QCWBTO+Tahoma"/>
                <a:cs typeface="QCWBTO+Tahoma"/>
              </a:rPr>
              <a:t>за</a:t>
            </a:r>
            <a:r>
              <a:rPr dirty="0" sz="1200" spc="-3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5">
                <a:solidFill>
                  <a:srgbClr val="031b83"/>
                </a:solidFill>
                <a:latin typeface="QCWBTO+Tahoma"/>
                <a:cs typeface="QCWBTO+Tahoma"/>
              </a:rPr>
              <a:t>учебный</a:t>
            </a:r>
            <a:r>
              <a:rPr dirty="0" sz="1200" spc="89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  <a:r>
              <a:rPr dirty="0" sz="1200" spc="113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200" spc="-22">
                <a:solidFill>
                  <a:srgbClr val="031b83"/>
                </a:solidFill>
                <a:latin typeface="QCWBTO+Tahoma"/>
                <a:cs typeface="QCWBTO+Tahoma"/>
              </a:rPr>
              <a:t>Более</a:t>
            </a:r>
            <a:r>
              <a:rPr dirty="0" sz="12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>
                <a:solidFill>
                  <a:srgbClr val="031b83"/>
                </a:solidFill>
                <a:latin typeface="QCWBTO+Tahoma"/>
                <a:cs typeface="QCWBTO+Tahoma"/>
              </a:rPr>
              <a:t>5</a:t>
            </a:r>
            <a:r>
              <a:rPr dirty="0" sz="1200" spc="-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5">
                <a:solidFill>
                  <a:srgbClr val="031b83"/>
                </a:solidFill>
                <a:latin typeface="QCWBTO+Tahoma"/>
                <a:cs typeface="QCWBTO+Tahoma"/>
              </a:rPr>
              <a:t>мероприятий</a:t>
            </a:r>
            <a:r>
              <a:rPr dirty="0" sz="1200" spc="1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1">
                <a:solidFill>
                  <a:srgbClr val="031b83"/>
                </a:solidFill>
                <a:latin typeface="QCWBTO+Tahoma"/>
                <a:cs typeface="QCWBTO+Tahoma"/>
              </a:rPr>
              <a:t>за</a:t>
            </a:r>
            <a:r>
              <a:rPr dirty="0" sz="1200" spc="33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5">
                <a:solidFill>
                  <a:srgbClr val="031b83"/>
                </a:solidFill>
                <a:latin typeface="QCWBTO+Tahoma"/>
                <a:cs typeface="QCWBTO+Tahoma"/>
              </a:rPr>
              <a:t>учебный</a:t>
            </a:r>
            <a:r>
              <a:rPr dirty="0" sz="1200" spc="1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3">
                <a:solidFill>
                  <a:srgbClr val="031b83"/>
                </a:solidFill>
                <a:latin typeface="QCWBTO+Tahoma"/>
                <a:cs typeface="QCWBTO+Tahoma"/>
              </a:rPr>
              <a:t>год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11480" y="2270431"/>
            <a:ext cx="3091978" cy="2220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5">
                <a:solidFill>
                  <a:srgbClr val="031b83"/>
                </a:solidFill>
                <a:latin typeface="QCWBTO+Tahoma"/>
                <a:cs typeface="QCWBTO+Tahoma"/>
              </a:rPr>
              <a:t>профилактика</a:t>
            </a:r>
            <a:r>
              <a:rPr dirty="0" sz="1200" spc="1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5">
                <a:solidFill>
                  <a:srgbClr val="031b83"/>
                </a:solidFill>
                <a:latin typeface="QCWBTO+Tahoma"/>
                <a:cs typeface="QCWBTO+Tahoma"/>
              </a:rPr>
              <a:t>табакокурения,</a:t>
            </a:r>
            <a:r>
              <a:rPr dirty="0" sz="1200" spc="4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7">
                <a:solidFill>
                  <a:srgbClr val="031b83"/>
                </a:solidFill>
                <a:latin typeface="QCWBTO+Tahoma"/>
                <a:cs typeface="QCWBTO+Tahoma"/>
              </a:rPr>
              <a:t>наркомании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729726" y="2270431"/>
            <a:ext cx="383455" cy="2220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3">
                <a:solidFill>
                  <a:srgbClr val="031b83"/>
                </a:solidFill>
                <a:latin typeface="QCWBTO+Tahoma"/>
                <a:cs typeface="QCWBTO+Tahoma"/>
              </a:rPr>
              <a:t>год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39268" y="2779955"/>
            <a:ext cx="2350140" cy="8379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200" spc="507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031b83"/>
                </a:solidFill>
                <a:latin typeface="QCWBTO+Tahoma"/>
                <a:cs typeface="QCWBTO+Tahoma"/>
              </a:rPr>
              <a:t>Школьные</a:t>
            </a:r>
            <a:r>
              <a:rPr dirty="0" sz="1200" spc="2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7">
                <a:solidFill>
                  <a:srgbClr val="031b83"/>
                </a:solidFill>
                <a:latin typeface="QCWBTO+Tahoma"/>
                <a:cs typeface="QCWBTO+Tahoma"/>
              </a:rPr>
              <a:t>спортивные</a:t>
            </a:r>
            <a:r>
              <a:rPr dirty="0" sz="1200" spc="3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1">
                <a:solidFill>
                  <a:srgbClr val="031b83"/>
                </a:solidFill>
                <a:latin typeface="QCWBTO+Tahoma"/>
                <a:cs typeface="QCWBTO+Tahoma"/>
              </a:rPr>
              <a:t>клубы</a:t>
            </a:r>
          </a:p>
          <a:p>
            <a:pPr marL="0" marR="0">
              <a:lnSpc>
                <a:spcPts val="1448"/>
              </a:lnSpc>
              <a:spcBef>
                <a:spcPts val="3440"/>
              </a:spcBef>
              <a:spcAft>
                <a:spcPts val="0"/>
              </a:spcAft>
            </a:pPr>
            <a:r>
              <a:rPr dirty="0" sz="120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200" spc="507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200" spc="-23">
                <a:solidFill>
                  <a:srgbClr val="031b83"/>
                </a:solidFill>
                <a:latin typeface="QCWBTO+Tahoma"/>
                <a:cs typeface="QCWBTO+Tahoma"/>
              </a:rPr>
              <a:t>ВФСК</a:t>
            </a:r>
            <a:r>
              <a:rPr dirty="0" sz="12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5">
                <a:solidFill>
                  <a:srgbClr val="031b83"/>
                </a:solidFill>
                <a:latin typeface="QCWBTO+Tahoma"/>
                <a:cs typeface="QCWBTO+Tahoma"/>
              </a:rPr>
              <a:t>«ГТО»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125468" y="2779955"/>
            <a:ext cx="2003937" cy="4049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4696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  <a:r>
              <a:rPr dirty="0" sz="1200" spc="113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8000"/>
                </a:solidFill>
                <a:latin typeface="VNEFBG+Tahoma Bold"/>
                <a:cs typeface="VNEFBG+Tahoma Bold"/>
              </a:rPr>
              <a:t>5</a:t>
            </a:r>
            <a:r>
              <a:rPr dirty="0" sz="1200" spc="-48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2" b="1">
                <a:solidFill>
                  <a:srgbClr val="008000"/>
                </a:solidFill>
                <a:latin typeface="VNEFBG+Tahoma Bold"/>
                <a:cs typeface="VNEFBG+Tahoma Bold"/>
              </a:rPr>
              <a:t>видов</a:t>
            </a:r>
            <a:r>
              <a:rPr dirty="0" sz="1200" spc="-27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2" b="1">
                <a:solidFill>
                  <a:srgbClr val="008000"/>
                </a:solidFill>
                <a:latin typeface="VNEFBG+Tahoma Bold"/>
                <a:cs typeface="VNEFBG+Tahoma Bold"/>
              </a:rPr>
              <a:t>спорта,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 spc="-24" b="1">
                <a:solidFill>
                  <a:srgbClr val="008000"/>
                </a:solidFill>
                <a:latin typeface="VNEFBG+Tahoma Bold"/>
                <a:cs typeface="VNEFBG+Tahoma Bold"/>
              </a:rPr>
              <a:t>культивируемых</a:t>
            </a:r>
            <a:r>
              <a:rPr dirty="0" sz="1200" spc="14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b="1">
                <a:solidFill>
                  <a:srgbClr val="008000"/>
                </a:solidFill>
                <a:latin typeface="VNEFBG+Tahoma Bold"/>
                <a:cs typeface="VNEFBG+Tahoma Bold"/>
              </a:rPr>
              <a:t>в</a:t>
            </a:r>
            <a:r>
              <a:rPr dirty="0" sz="1200" spc="-49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2" b="1">
                <a:solidFill>
                  <a:srgbClr val="008000"/>
                </a:solidFill>
                <a:latin typeface="VNEFBG+Tahoma Bold"/>
                <a:cs typeface="VNEFBG+Tahoma Bold"/>
              </a:rPr>
              <a:t>ШСК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991223" y="2779955"/>
            <a:ext cx="1826422" cy="4049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  <a:r>
              <a:rPr dirty="0" sz="1200" spc="113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200" spc="-21">
                <a:solidFill>
                  <a:srgbClr val="031b83"/>
                </a:solidFill>
                <a:latin typeface="QCWBTO+Tahoma"/>
                <a:cs typeface="QCWBTO+Tahoma"/>
              </a:rPr>
              <a:t>От</a:t>
            </a:r>
            <a:r>
              <a:rPr dirty="0" sz="1200" spc="-1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4">
                <a:solidFill>
                  <a:srgbClr val="031b83"/>
                </a:solidFill>
                <a:latin typeface="RATEDJ+Tahoma"/>
                <a:cs typeface="RATEDJ+Tahoma"/>
              </a:rPr>
              <a:t>5-</a:t>
            </a:r>
            <a:r>
              <a:rPr dirty="0" sz="1200" spc="-19">
                <a:solidFill>
                  <a:srgbClr val="031b83"/>
                </a:solidFill>
                <a:latin typeface="QCWBTO+Tahoma"/>
                <a:cs typeface="QCWBTO+Tahoma"/>
              </a:rPr>
              <a:t>10</a:t>
            </a:r>
            <a:r>
              <a:rPr dirty="0" sz="1200" spc="-3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7">
                <a:solidFill>
                  <a:srgbClr val="031b83"/>
                </a:solidFill>
                <a:latin typeface="QCWBTO+Tahoma"/>
                <a:cs typeface="QCWBTO+Tahoma"/>
              </a:rPr>
              <a:t>видов</a:t>
            </a:r>
            <a:r>
              <a:rPr dirty="0" sz="12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6">
                <a:solidFill>
                  <a:srgbClr val="031b83"/>
                </a:solidFill>
                <a:latin typeface="QCWBTO+Tahoma"/>
                <a:cs typeface="QCWBTO+Tahoma"/>
              </a:rPr>
              <a:t>спорта,</a:t>
            </a:r>
          </a:p>
          <a:p>
            <a:pPr marL="32004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 spc="-24">
                <a:solidFill>
                  <a:srgbClr val="031b83"/>
                </a:solidFill>
                <a:latin typeface="QCWBTO+Tahoma"/>
                <a:cs typeface="QCWBTO+Tahoma"/>
              </a:rPr>
              <a:t>культивируемых</a:t>
            </a:r>
            <a:r>
              <a:rPr dirty="0" sz="1200" spc="3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1200" spc="-4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6">
                <a:solidFill>
                  <a:srgbClr val="031b83"/>
                </a:solidFill>
                <a:latin typeface="QCWBTO+Tahoma"/>
                <a:cs typeface="QCWBTO+Tahoma"/>
              </a:rPr>
              <a:t>ШСК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694418" y="2779955"/>
            <a:ext cx="1925075" cy="4049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  <a:r>
              <a:rPr dirty="0" sz="1200" spc="113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200" spc="-22">
                <a:solidFill>
                  <a:srgbClr val="031b83"/>
                </a:solidFill>
                <a:latin typeface="QCWBTO+Tahoma"/>
                <a:cs typeface="QCWBTO+Tahoma"/>
              </a:rPr>
              <a:t>Более</a:t>
            </a:r>
            <a:r>
              <a:rPr dirty="0" sz="12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3">
                <a:solidFill>
                  <a:srgbClr val="031b83"/>
                </a:solidFill>
                <a:latin typeface="QCWBTO+Tahoma"/>
                <a:cs typeface="QCWBTO+Tahoma"/>
              </a:rPr>
              <a:t>10</a:t>
            </a:r>
            <a:r>
              <a:rPr dirty="0" sz="1200" spc="-3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7">
                <a:solidFill>
                  <a:srgbClr val="031b83"/>
                </a:solidFill>
                <a:latin typeface="QCWBTO+Tahoma"/>
                <a:cs typeface="QCWBTO+Tahoma"/>
              </a:rPr>
              <a:t>видов</a:t>
            </a:r>
            <a:r>
              <a:rPr dirty="0" sz="12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6">
                <a:solidFill>
                  <a:srgbClr val="031b83"/>
                </a:solidFill>
                <a:latin typeface="QCWBTO+Tahoma"/>
                <a:cs typeface="QCWBTO+Tahoma"/>
              </a:rPr>
              <a:t>спорта,</a:t>
            </a:r>
          </a:p>
          <a:p>
            <a:pPr marL="59435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 spc="-24">
                <a:solidFill>
                  <a:srgbClr val="031b83"/>
                </a:solidFill>
                <a:latin typeface="QCWBTO+Tahoma"/>
                <a:cs typeface="QCWBTO+Tahoma"/>
              </a:rPr>
              <a:t>культивируемых</a:t>
            </a:r>
            <a:r>
              <a:rPr dirty="0" sz="1200" spc="2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1200" spc="-4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6">
                <a:solidFill>
                  <a:srgbClr val="031b83"/>
                </a:solidFill>
                <a:latin typeface="QCWBTO+Tahoma"/>
                <a:cs typeface="QCWBTO+Tahoma"/>
              </a:rPr>
              <a:t>ШСК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672586" y="3395143"/>
            <a:ext cx="2911626" cy="9536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  <a:r>
              <a:rPr dirty="0" sz="1200" spc="115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1200" spc="-21" b="1">
                <a:solidFill>
                  <a:srgbClr val="008000"/>
                </a:solidFill>
                <a:latin typeface="VNEFBG+Tahoma Bold"/>
                <a:cs typeface="VNEFBG+Tahoma Bold"/>
              </a:rPr>
              <a:t>До</a:t>
            </a:r>
            <a:r>
              <a:rPr dirty="0" sz="1200" spc="-28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0" b="1">
                <a:solidFill>
                  <a:srgbClr val="008000"/>
                </a:solidFill>
                <a:latin typeface="VNEFBG+Tahoma Bold"/>
                <a:cs typeface="VNEFBG+Tahoma Bold"/>
              </a:rPr>
              <a:t>10%</a:t>
            </a:r>
            <a:r>
              <a:rPr dirty="0" sz="1200" spc="-3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3" b="1">
                <a:solidFill>
                  <a:srgbClr val="008000"/>
                </a:solidFill>
                <a:latin typeface="VNEFBG+Tahoma Bold"/>
                <a:cs typeface="VNEFBG+Tahoma Bold"/>
              </a:rPr>
              <a:t>обучающихся,</a:t>
            </a:r>
            <a:r>
              <a:rPr dirty="0" sz="1200" spc="16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4" b="1">
                <a:solidFill>
                  <a:srgbClr val="008000"/>
                </a:solidFill>
                <a:latin typeface="VNEFBG+Tahoma Bold"/>
                <a:cs typeface="VNEFBG+Tahoma Bold"/>
              </a:rPr>
              <a:t>имеющих</a:t>
            </a:r>
          </a:p>
          <a:p>
            <a:pPr marL="401066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 spc="-25" b="1">
                <a:solidFill>
                  <a:srgbClr val="008000"/>
                </a:solidFill>
                <a:latin typeface="VNEFBG+Tahoma Bold"/>
                <a:cs typeface="VNEFBG+Tahoma Bold"/>
              </a:rPr>
              <a:t>знак</a:t>
            </a:r>
            <a:r>
              <a:rPr dirty="0" sz="1200" spc="-18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3" b="1">
                <a:solidFill>
                  <a:srgbClr val="008000"/>
                </a:solidFill>
                <a:latin typeface="VNEFBG+Tahoma Bold"/>
                <a:cs typeface="VNEFBG+Tahoma Bold"/>
              </a:rPr>
              <a:t>ГТО,</a:t>
            </a:r>
            <a:r>
              <a:rPr dirty="0" sz="1200" spc="-19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2" b="1">
                <a:solidFill>
                  <a:srgbClr val="008000"/>
                </a:solidFill>
                <a:latin typeface="VNEFBG+Tahoma Bold"/>
                <a:cs typeface="VNEFBG+Tahoma Bold"/>
              </a:rPr>
              <a:t>подтвержденный</a:t>
            </a:r>
          </a:p>
          <a:p>
            <a:pPr marL="20447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4" b="1">
                <a:solidFill>
                  <a:srgbClr val="008000"/>
                </a:solidFill>
                <a:latin typeface="VNEFBG+Tahoma Bold"/>
                <a:cs typeface="VNEFBG+Tahoma Bold"/>
              </a:rPr>
              <a:t>приказом,</a:t>
            </a:r>
            <a:r>
              <a:rPr dirty="0" sz="120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3" b="1">
                <a:solidFill>
                  <a:srgbClr val="008000"/>
                </a:solidFill>
                <a:latin typeface="VNEFBG+Tahoma Bold"/>
                <a:cs typeface="VNEFBG+Tahoma Bold"/>
              </a:rPr>
              <a:t>соответствующий</a:t>
            </a:r>
            <a:r>
              <a:rPr dirty="0" sz="1200" spc="29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5" b="1">
                <a:solidFill>
                  <a:srgbClr val="008000"/>
                </a:solidFill>
                <a:latin typeface="VNEFBG+Tahoma Bold"/>
                <a:cs typeface="VNEFBG+Tahoma Bold"/>
              </a:rPr>
              <a:t>его</a:t>
            </a:r>
          </a:p>
          <a:p>
            <a:pPr marL="426973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 spc="-23" b="1">
                <a:solidFill>
                  <a:srgbClr val="008000"/>
                </a:solidFill>
                <a:latin typeface="VNEFBG+Tahoma Bold"/>
                <a:cs typeface="VNEFBG+Tahoma Bold"/>
              </a:rPr>
              <a:t>возрастной</a:t>
            </a:r>
            <a:r>
              <a:rPr dirty="0" sz="1200" spc="-19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4" b="1">
                <a:solidFill>
                  <a:srgbClr val="008000"/>
                </a:solidFill>
                <a:latin typeface="VNEFBG+Tahoma Bold"/>
                <a:cs typeface="VNEFBG+Tahoma Bold"/>
              </a:rPr>
              <a:t>категории</a:t>
            </a:r>
            <a:r>
              <a:rPr dirty="0" sz="120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3" b="1">
                <a:solidFill>
                  <a:srgbClr val="008000"/>
                </a:solidFill>
                <a:latin typeface="VNEFBG+Tahoma Bold"/>
                <a:cs typeface="VNEFBG+Tahoma Bold"/>
              </a:rPr>
              <a:t>на</a:t>
            </a:r>
            <a:r>
              <a:rPr dirty="0" sz="1200" spc="-27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b="1">
                <a:solidFill>
                  <a:srgbClr val="008000"/>
                </a:solidFill>
                <a:latin typeface="VNEFBG+Tahoma Bold"/>
                <a:cs typeface="VNEFBG+Tahoma Bold"/>
              </a:rPr>
              <a:t>1</a:t>
            </a:r>
          </a:p>
          <a:p>
            <a:pPr marL="466598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3" b="1">
                <a:solidFill>
                  <a:srgbClr val="008000"/>
                </a:solidFill>
                <a:latin typeface="VNEFBG+Tahoma Bold"/>
                <a:cs typeface="VNEFBG+Tahoma Bold"/>
              </a:rPr>
              <a:t>сентября</a:t>
            </a:r>
            <a:r>
              <a:rPr dirty="0" sz="120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5" b="1">
                <a:solidFill>
                  <a:srgbClr val="008000"/>
                </a:solidFill>
                <a:latin typeface="VNEFBG+Tahoma Bold"/>
                <a:cs typeface="VNEFBG+Tahoma Bold"/>
              </a:rPr>
              <a:t>текущего</a:t>
            </a:r>
            <a:r>
              <a:rPr dirty="0" sz="1200" spc="24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1" b="1">
                <a:solidFill>
                  <a:srgbClr val="008000"/>
                </a:solidFill>
                <a:latin typeface="VNEFBG+Tahoma Bold"/>
                <a:cs typeface="VNEFBG+Tahoma Bold"/>
              </a:rPr>
              <a:t>года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768718" y="3395143"/>
            <a:ext cx="2272700" cy="4049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  <a:r>
              <a:rPr dirty="0" sz="1200" spc="113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200" spc="-21">
                <a:solidFill>
                  <a:srgbClr val="031b83"/>
                </a:solidFill>
                <a:latin typeface="QCWBTO+Tahoma"/>
                <a:cs typeface="QCWBTO+Tahoma"/>
              </a:rPr>
              <a:t>От</a:t>
            </a:r>
            <a:r>
              <a:rPr dirty="0" sz="1200" spc="-1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19">
                <a:solidFill>
                  <a:srgbClr val="031b83"/>
                </a:solidFill>
                <a:latin typeface="QCWBTO+Tahoma"/>
                <a:cs typeface="QCWBTO+Tahoma"/>
              </a:rPr>
              <a:t>10</a:t>
            </a:r>
            <a:r>
              <a:rPr dirty="0" sz="1200" spc="-3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2">
                <a:solidFill>
                  <a:srgbClr val="031b83"/>
                </a:solidFill>
                <a:latin typeface="QCWBTO+Tahoma"/>
                <a:cs typeface="QCWBTO+Tahoma"/>
              </a:rPr>
              <a:t>до</a:t>
            </a:r>
            <a:r>
              <a:rPr dirty="0" sz="1200" spc="-2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19">
                <a:solidFill>
                  <a:srgbClr val="031b83"/>
                </a:solidFill>
                <a:latin typeface="QCWBTO+Tahoma"/>
                <a:cs typeface="QCWBTO+Tahoma"/>
              </a:rPr>
              <a:t>30%</a:t>
            </a:r>
            <a:r>
              <a:rPr dirty="0" sz="1200" spc="-2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5">
                <a:solidFill>
                  <a:srgbClr val="031b83"/>
                </a:solidFill>
                <a:latin typeface="QCWBTO+Tahoma"/>
                <a:cs typeface="QCWBTO+Tahoma"/>
              </a:rPr>
              <a:t>обучающихся,</a:t>
            </a:r>
          </a:p>
          <a:p>
            <a:pPr marL="473964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 spc="-25">
                <a:solidFill>
                  <a:srgbClr val="031b83"/>
                </a:solidFill>
                <a:latin typeface="QCWBTO+Tahoma"/>
                <a:cs typeface="QCWBTO+Tahoma"/>
              </a:rPr>
              <a:t>имеющих</a:t>
            </a:r>
            <a:r>
              <a:rPr dirty="0" sz="1200" spc="1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6">
                <a:solidFill>
                  <a:srgbClr val="031b83"/>
                </a:solidFill>
                <a:latin typeface="QCWBTO+Tahoma"/>
                <a:cs typeface="QCWBTO+Tahoma"/>
              </a:rPr>
              <a:t>знак</a:t>
            </a:r>
            <a:r>
              <a:rPr dirty="0" sz="1200" spc="-1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4">
                <a:solidFill>
                  <a:srgbClr val="031b83"/>
                </a:solidFill>
                <a:latin typeface="QCWBTO+Tahoma"/>
                <a:cs typeface="QCWBTO+Tahoma"/>
              </a:rPr>
              <a:t>ГТО,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268714" y="3395143"/>
            <a:ext cx="2850142" cy="9536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  <a:r>
              <a:rPr dirty="0" sz="1200" spc="113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200" spc="-22">
                <a:solidFill>
                  <a:srgbClr val="031b83"/>
                </a:solidFill>
                <a:latin typeface="QCWBTO+Tahoma"/>
                <a:cs typeface="QCWBTO+Tahoma"/>
              </a:rPr>
              <a:t>более</a:t>
            </a:r>
            <a:r>
              <a:rPr dirty="0" sz="12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1">
                <a:solidFill>
                  <a:srgbClr val="031b83"/>
                </a:solidFill>
                <a:latin typeface="QCWBTO+Tahoma"/>
                <a:cs typeface="QCWBTO+Tahoma"/>
              </a:rPr>
              <a:t>30%</a:t>
            </a:r>
            <a:r>
              <a:rPr dirty="0" sz="1200" spc="-3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5">
                <a:solidFill>
                  <a:srgbClr val="031b83"/>
                </a:solidFill>
                <a:latin typeface="QCWBTO+Tahoma"/>
                <a:cs typeface="QCWBTO+Tahoma"/>
              </a:rPr>
              <a:t>обучающихся,</a:t>
            </a:r>
            <a:r>
              <a:rPr dirty="0" sz="1200" spc="2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5">
                <a:solidFill>
                  <a:srgbClr val="031b83"/>
                </a:solidFill>
                <a:latin typeface="QCWBTO+Tahoma"/>
                <a:cs typeface="QCWBTO+Tahoma"/>
              </a:rPr>
              <a:t>имеющих</a:t>
            </a:r>
          </a:p>
          <a:p>
            <a:pPr marL="97535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 spc="-26">
                <a:solidFill>
                  <a:srgbClr val="031b83"/>
                </a:solidFill>
                <a:latin typeface="QCWBTO+Tahoma"/>
                <a:cs typeface="QCWBTO+Tahoma"/>
              </a:rPr>
              <a:t>знак</a:t>
            </a:r>
            <a:r>
              <a:rPr dirty="0" sz="12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5">
                <a:solidFill>
                  <a:srgbClr val="031b83"/>
                </a:solidFill>
                <a:latin typeface="QCWBTO+Tahoma"/>
                <a:cs typeface="QCWBTO+Tahoma"/>
              </a:rPr>
              <a:t>ГТО,</a:t>
            </a:r>
            <a:r>
              <a:rPr dirty="0" sz="12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4">
                <a:solidFill>
                  <a:srgbClr val="031b83"/>
                </a:solidFill>
                <a:latin typeface="QCWBTO+Tahoma"/>
                <a:cs typeface="QCWBTO+Tahoma"/>
              </a:rPr>
              <a:t>подтвержденный</a:t>
            </a:r>
            <a:r>
              <a:rPr dirty="0" sz="1200" spc="2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6">
                <a:solidFill>
                  <a:srgbClr val="031b83"/>
                </a:solidFill>
                <a:latin typeface="QCWBTO+Tahoma"/>
                <a:cs typeface="QCWBTO+Tahoma"/>
              </a:rPr>
              <a:t>приказом,</a:t>
            </a:r>
          </a:p>
          <a:p>
            <a:pPr marL="260604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5">
                <a:solidFill>
                  <a:srgbClr val="031b83"/>
                </a:solidFill>
                <a:latin typeface="QCWBTO+Tahoma"/>
                <a:cs typeface="QCWBTO+Tahoma"/>
              </a:rPr>
              <a:t>соответствующий</a:t>
            </a:r>
            <a:r>
              <a:rPr dirty="0" sz="1200" spc="2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19">
                <a:solidFill>
                  <a:srgbClr val="031b83"/>
                </a:solidFill>
                <a:latin typeface="QCWBTO+Tahoma"/>
                <a:cs typeface="QCWBTO+Tahoma"/>
              </a:rPr>
              <a:t>его</a:t>
            </a:r>
            <a:r>
              <a:rPr dirty="0" sz="1200" spc="-2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6">
                <a:solidFill>
                  <a:srgbClr val="031b83"/>
                </a:solidFill>
                <a:latin typeface="QCWBTO+Tahoma"/>
                <a:cs typeface="QCWBTO+Tahoma"/>
              </a:rPr>
              <a:t>возрастной</a:t>
            </a:r>
          </a:p>
          <a:p>
            <a:pPr marL="220979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 spc="-24">
                <a:solidFill>
                  <a:srgbClr val="031b83"/>
                </a:solidFill>
                <a:latin typeface="QCWBTO+Tahoma"/>
                <a:cs typeface="QCWBTO+Tahoma"/>
              </a:rPr>
              <a:t>категории</a:t>
            </a:r>
            <a:r>
              <a:rPr dirty="0" sz="12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8">
                <a:solidFill>
                  <a:srgbClr val="031b83"/>
                </a:solidFill>
                <a:latin typeface="QCWBTO+Tahoma"/>
                <a:cs typeface="QCWBTO+Tahoma"/>
              </a:rPr>
              <a:t>на</a:t>
            </a:r>
            <a:r>
              <a:rPr dirty="0" sz="12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>
                <a:solidFill>
                  <a:srgbClr val="031b83"/>
                </a:solidFill>
                <a:latin typeface="QCWBTO+Tahoma"/>
                <a:cs typeface="QCWBTO+Tahoma"/>
              </a:rPr>
              <a:t>1</a:t>
            </a:r>
            <a:r>
              <a:rPr dirty="0" sz="1200" spc="-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4">
                <a:solidFill>
                  <a:srgbClr val="031b83"/>
                </a:solidFill>
                <a:latin typeface="QCWBTO+Tahoma"/>
                <a:cs typeface="QCWBTO+Tahoma"/>
              </a:rPr>
              <a:t>сентября</a:t>
            </a:r>
            <a:r>
              <a:rPr dirty="0" sz="1200" spc="1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1">
                <a:solidFill>
                  <a:srgbClr val="031b83"/>
                </a:solidFill>
                <a:latin typeface="QCWBTO+Tahoma"/>
                <a:cs typeface="QCWBTO+Tahoma"/>
              </a:rPr>
              <a:t>текущего</a:t>
            </a:r>
          </a:p>
          <a:p>
            <a:pPr marL="1246885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2">
                <a:solidFill>
                  <a:srgbClr val="031b83"/>
                </a:solidFill>
                <a:latin typeface="QCWBTO+Tahoma"/>
                <a:cs typeface="QCWBTO+Tahoma"/>
              </a:rPr>
              <a:t>года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963791" y="3760903"/>
            <a:ext cx="2069083" cy="77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4">
                <a:solidFill>
                  <a:srgbClr val="031b83"/>
                </a:solidFill>
                <a:latin typeface="QCWBTO+Tahoma"/>
                <a:cs typeface="QCWBTO+Tahoma"/>
              </a:rPr>
              <a:t>подтвержденный</a:t>
            </a:r>
            <a:r>
              <a:rPr dirty="0" sz="1200" spc="4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6">
                <a:solidFill>
                  <a:srgbClr val="031b83"/>
                </a:solidFill>
                <a:latin typeface="QCWBTO+Tahoma"/>
                <a:cs typeface="QCWBTO+Tahoma"/>
              </a:rPr>
              <a:t>приказом,</a:t>
            </a:r>
          </a:p>
          <a:p>
            <a:pPr marL="216407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 spc="-25">
                <a:solidFill>
                  <a:srgbClr val="031b83"/>
                </a:solidFill>
                <a:latin typeface="QCWBTO+Tahoma"/>
                <a:cs typeface="QCWBTO+Tahoma"/>
              </a:rPr>
              <a:t>соответствующий</a:t>
            </a:r>
            <a:r>
              <a:rPr dirty="0" sz="1200" spc="2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19">
                <a:solidFill>
                  <a:srgbClr val="031b83"/>
                </a:solidFill>
                <a:latin typeface="QCWBTO+Tahoma"/>
                <a:cs typeface="QCWBTO+Tahoma"/>
              </a:rPr>
              <a:t>его</a:t>
            </a:r>
          </a:p>
          <a:p>
            <a:pPr marL="36576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6">
                <a:solidFill>
                  <a:srgbClr val="031b83"/>
                </a:solidFill>
                <a:latin typeface="QCWBTO+Tahoma"/>
                <a:cs typeface="QCWBTO+Tahoma"/>
              </a:rPr>
              <a:t>возрастной</a:t>
            </a:r>
            <a:r>
              <a:rPr dirty="0" sz="1200" spc="1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4">
                <a:solidFill>
                  <a:srgbClr val="031b83"/>
                </a:solidFill>
                <a:latin typeface="QCWBTO+Tahoma"/>
                <a:cs typeface="QCWBTO+Tahoma"/>
              </a:rPr>
              <a:t>категории</a:t>
            </a:r>
            <a:r>
              <a:rPr dirty="0" sz="12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7">
                <a:solidFill>
                  <a:srgbClr val="031b83"/>
                </a:solidFill>
                <a:latin typeface="QCWBTO+Tahoma"/>
                <a:cs typeface="QCWBTO+Tahoma"/>
              </a:rPr>
              <a:t>на</a:t>
            </a:r>
            <a:r>
              <a:rPr dirty="0" sz="1200" spc="-1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>
                <a:solidFill>
                  <a:srgbClr val="031b83"/>
                </a:solidFill>
                <a:latin typeface="QCWBTO+Tahoma"/>
                <a:cs typeface="QCWBTO+Tahoma"/>
              </a:rPr>
              <a:t>1</a:t>
            </a:r>
          </a:p>
          <a:p>
            <a:pPr marL="85343" marR="0">
              <a:lnSpc>
                <a:spcPts val="1441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 spc="-24">
                <a:solidFill>
                  <a:srgbClr val="031b83"/>
                </a:solidFill>
                <a:latin typeface="QCWBTO+Tahoma"/>
                <a:cs typeface="QCWBTO+Tahoma"/>
              </a:rPr>
              <a:t>сентября</a:t>
            </a:r>
            <a:r>
              <a:rPr dirty="0" sz="1200" spc="1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1">
                <a:solidFill>
                  <a:srgbClr val="031b83"/>
                </a:solidFill>
                <a:latin typeface="QCWBTO+Tahoma"/>
                <a:cs typeface="QCWBTO+Tahoma"/>
              </a:rPr>
              <a:t>текущего</a:t>
            </a:r>
            <a:r>
              <a:rPr dirty="0" sz="12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2">
                <a:solidFill>
                  <a:srgbClr val="031b83"/>
                </a:solidFill>
                <a:latin typeface="QCWBTO+Tahoma"/>
                <a:cs typeface="QCWBTO+Tahoma"/>
              </a:rPr>
              <a:t>года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39268" y="4675557"/>
            <a:ext cx="3173100" cy="2227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200" spc="507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031b83"/>
                </a:solidFill>
                <a:latin typeface="QCWBTO+Tahoma"/>
                <a:cs typeface="QCWBTO+Tahoma"/>
              </a:rPr>
              <a:t>Доступность</a:t>
            </a:r>
            <a:r>
              <a:rPr dirty="0" sz="1200" spc="2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7">
                <a:solidFill>
                  <a:srgbClr val="031b83"/>
                </a:solidFill>
                <a:latin typeface="QCWBTO+Tahoma"/>
                <a:cs typeface="QCWBTO+Tahoma"/>
              </a:rPr>
              <a:t>спортивной</a:t>
            </a:r>
            <a:r>
              <a:rPr dirty="0" sz="1200" spc="3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5">
                <a:solidFill>
                  <a:srgbClr val="031b83"/>
                </a:solidFill>
                <a:latin typeface="QCWBTO+Tahoma"/>
                <a:cs typeface="QCWBTO+Tahoma"/>
              </a:rPr>
              <a:t>инфраструктуры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943856" y="4691036"/>
            <a:ext cx="272132" cy="207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718425" y="4691036"/>
            <a:ext cx="272132" cy="207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0471658" y="4691036"/>
            <a:ext cx="272132" cy="207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39268" y="5639030"/>
            <a:ext cx="2838912" cy="2227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200" spc="507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200" spc="-27">
                <a:solidFill>
                  <a:srgbClr val="031b83"/>
                </a:solidFill>
                <a:latin typeface="QCWBTO+Tahoma"/>
                <a:cs typeface="QCWBTO+Tahoma"/>
              </a:rPr>
              <a:t>Массовые</a:t>
            </a:r>
            <a:r>
              <a:rPr dirty="0" sz="1200" spc="1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3">
                <a:solidFill>
                  <a:srgbClr val="031b83"/>
                </a:solidFill>
                <a:latin typeface="QCWBTO+Tahoma"/>
                <a:cs typeface="QCWBTO+Tahoma"/>
              </a:rPr>
              <a:t>физкультурно</a:t>
            </a:r>
            <a:r>
              <a:rPr dirty="0" sz="1200" spc="-28">
                <a:solidFill>
                  <a:srgbClr val="031b83"/>
                </a:solidFill>
                <a:latin typeface="RATEDJ+Tahoma"/>
                <a:cs typeface="RATEDJ+Tahoma"/>
              </a:rPr>
              <a:t>-</a:t>
            </a:r>
            <a:r>
              <a:rPr dirty="0" sz="1200" spc="-23">
                <a:solidFill>
                  <a:srgbClr val="031b83"/>
                </a:solidFill>
                <a:latin typeface="QCWBTO+Tahoma"/>
                <a:cs typeface="QCWBTO+Tahoma"/>
              </a:rPr>
              <a:t>спортивные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309872" y="5639030"/>
            <a:ext cx="1552268" cy="2227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  <a:r>
              <a:rPr dirty="0" sz="1200" spc="113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1200" spc="-24" b="1">
                <a:solidFill>
                  <a:srgbClr val="008000"/>
                </a:solidFill>
                <a:latin typeface="VNEFBG+Tahoma Bold"/>
                <a:cs typeface="VNEFBG+Tahoma Bold"/>
              </a:rPr>
              <a:t>Школьный</a:t>
            </a:r>
            <a:r>
              <a:rPr dirty="0" sz="120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4" b="1">
                <a:solidFill>
                  <a:srgbClr val="008000"/>
                </a:solidFill>
                <a:latin typeface="VNEFBG+Tahoma Bold"/>
                <a:cs typeface="VNEFBG+Tahoma Bold"/>
              </a:rPr>
              <a:t>этап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971411" y="5639030"/>
            <a:ext cx="1775835" cy="2227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  <a:r>
              <a:rPr dirty="0" sz="1200" spc="113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200" spc="-26">
                <a:solidFill>
                  <a:srgbClr val="031b83"/>
                </a:solidFill>
                <a:latin typeface="QCWBTO+Tahoma"/>
                <a:cs typeface="QCWBTO+Tahoma"/>
              </a:rPr>
              <a:t>Муниципальный</a:t>
            </a:r>
            <a:r>
              <a:rPr dirty="0" sz="1200" spc="4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5">
                <a:solidFill>
                  <a:srgbClr val="031b83"/>
                </a:solidFill>
                <a:latin typeface="QCWBTO+Tahoma"/>
                <a:cs typeface="QCWBTO+Tahoma"/>
              </a:rPr>
              <a:t>этап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9793478" y="5639030"/>
            <a:ext cx="1637152" cy="2227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  <a:r>
              <a:rPr dirty="0" sz="1200" spc="113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031b83"/>
                </a:solidFill>
                <a:latin typeface="QCWBTO+Tahoma"/>
                <a:cs typeface="QCWBTO+Tahoma"/>
              </a:rPr>
              <a:t>Региональный</a:t>
            </a:r>
            <a:r>
              <a:rPr dirty="0" sz="1200" spc="2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5">
                <a:solidFill>
                  <a:srgbClr val="031b83"/>
                </a:solidFill>
                <a:latin typeface="QCWBTO+Tahoma"/>
                <a:cs typeface="QCWBTO+Tahoma"/>
              </a:rPr>
              <a:t>этап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11480" y="5821910"/>
            <a:ext cx="1070818" cy="2220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5">
                <a:solidFill>
                  <a:srgbClr val="031b83"/>
                </a:solidFill>
                <a:latin typeface="QCWBTO+Tahoma"/>
                <a:cs typeface="QCWBTO+Tahoma"/>
              </a:rPr>
              <a:t>мероприятия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39268" y="6187670"/>
            <a:ext cx="2548102" cy="2227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200" spc="507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200" spc="-24">
                <a:solidFill>
                  <a:srgbClr val="031b83"/>
                </a:solidFill>
                <a:latin typeface="QCWBTO+Tahoma"/>
                <a:cs typeface="QCWBTO+Tahoma"/>
              </a:rPr>
              <a:t>Программа</a:t>
            </a:r>
            <a:r>
              <a:rPr dirty="0" sz="12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-24">
                <a:solidFill>
                  <a:srgbClr val="031b83"/>
                </a:solidFill>
                <a:latin typeface="QCWBTO+Tahoma"/>
                <a:cs typeface="QCWBTO+Tahoma"/>
              </a:rPr>
              <a:t>здоровьесбережения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943856" y="6203148"/>
            <a:ext cx="272132" cy="207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718425" y="6203148"/>
            <a:ext cx="272132" cy="207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0471658" y="6203148"/>
            <a:ext cx="272132" cy="207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1805158" y="6498109"/>
            <a:ext cx="393151" cy="2798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808080"/>
                </a:solidFill>
                <a:latin typeface="TKTCNE+Arial"/>
                <a:cs typeface="TKTCNE+Arial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0664" y="158076"/>
            <a:ext cx="5510653" cy="408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45" b="1">
                <a:solidFill>
                  <a:srgbClr val="031b83"/>
                </a:solidFill>
                <a:latin typeface="DKQBMO+Verdana Bold"/>
                <a:cs typeface="DKQBMO+Verdana Bold"/>
              </a:rPr>
              <a:t>Учитель.</a:t>
            </a:r>
            <a:r>
              <a:rPr dirty="0" sz="2400" spc="16" b="1">
                <a:solidFill>
                  <a:srgbClr val="031b83"/>
                </a:solidFill>
                <a:latin typeface="DKQBMO+Verdana Bold"/>
                <a:cs typeface="DKQBMO+Verdana Bold"/>
              </a:rPr>
              <a:t> </a:t>
            </a:r>
            <a:r>
              <a:rPr dirty="0" sz="2400" spc="45" b="1">
                <a:solidFill>
                  <a:srgbClr val="031b83"/>
                </a:solidFill>
                <a:latin typeface="DKQBMO+Verdana Bold"/>
                <a:cs typeface="DKQBMO+Verdana Bold"/>
              </a:rPr>
              <a:t>Школьные</a:t>
            </a:r>
            <a:r>
              <a:rPr dirty="0" sz="2400" spc="33" b="1">
                <a:solidFill>
                  <a:srgbClr val="031b83"/>
                </a:solidFill>
                <a:latin typeface="DKQBMO+Verdana Bold"/>
                <a:cs typeface="DKQBMO+Verdana Bold"/>
              </a:rPr>
              <a:t> </a:t>
            </a:r>
            <a:r>
              <a:rPr dirty="0" sz="2400" spc="44" b="1">
                <a:solidFill>
                  <a:srgbClr val="031b83"/>
                </a:solidFill>
                <a:latin typeface="DKQBMO+Verdana Bold"/>
                <a:cs typeface="DKQBMO+Verdana Bold"/>
              </a:rPr>
              <a:t>команды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1790" y="764973"/>
            <a:ext cx="3090819" cy="6015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81">
                <a:solidFill>
                  <a:srgbClr val="031b83"/>
                </a:solidFill>
                <a:latin typeface="QCWBTO+Tahoma"/>
                <a:cs typeface="QCWBTO+Tahoma"/>
              </a:rPr>
              <a:t>Критерии</a:t>
            </a:r>
            <a:r>
              <a:rPr dirty="0" sz="1200" spc="11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83">
                <a:solidFill>
                  <a:srgbClr val="031b83"/>
                </a:solidFill>
                <a:latin typeface="QCWBTO+Tahoma"/>
                <a:cs typeface="QCWBTO+Tahoma"/>
              </a:rPr>
              <a:t>единого</a:t>
            </a:r>
            <a:r>
              <a:rPr dirty="0" sz="1200" spc="8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82">
                <a:solidFill>
                  <a:srgbClr val="031b83"/>
                </a:solidFill>
                <a:latin typeface="QCWBTO+Tahoma"/>
                <a:cs typeface="QCWBTO+Tahoma"/>
              </a:rPr>
              <a:t>образовательного</a:t>
            </a:r>
          </a:p>
          <a:p>
            <a:pPr marL="0" marR="0">
              <a:lnSpc>
                <a:spcPts val="144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 spc="81">
                <a:solidFill>
                  <a:srgbClr val="031b83"/>
                </a:solidFill>
                <a:latin typeface="QCWBTO+Tahoma"/>
                <a:cs typeface="QCWBTO+Tahoma"/>
              </a:rPr>
              <a:t>пространства</a:t>
            </a:r>
          </a:p>
          <a:p>
            <a:pPr marL="0" marR="0">
              <a:lnSpc>
                <a:spcPts val="1448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 spc="81">
                <a:solidFill>
                  <a:srgbClr val="031b83"/>
                </a:solidFill>
                <a:latin typeface="QCWBTO+Tahoma"/>
                <a:cs typeface="QCWBTO+Tahoma"/>
              </a:rPr>
              <a:t>(разрабатываемые</a:t>
            </a:r>
            <a:r>
              <a:rPr dirty="0" sz="1200" spc="13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83">
                <a:solidFill>
                  <a:srgbClr val="031b83"/>
                </a:solidFill>
                <a:latin typeface="QCWBTO+Tahoma"/>
                <a:cs typeface="QCWBTO+Tahoma"/>
              </a:rPr>
              <a:t>документы)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79876" y="1130720"/>
            <a:ext cx="1079288" cy="2533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24" b="1">
                <a:solidFill>
                  <a:srgbClr val="008000"/>
                </a:solidFill>
                <a:latin typeface="VNEFBG+Tahoma Bold"/>
                <a:cs typeface="VNEFBG+Tahoma Bold"/>
              </a:rPr>
              <a:t>БАЗОВЫЙ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80860" y="1167950"/>
            <a:ext cx="856520" cy="207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23" b="1">
                <a:solidFill>
                  <a:srgbClr val="031b83"/>
                </a:solidFill>
                <a:latin typeface="VNEFBG+Tahoma Bold"/>
                <a:cs typeface="VNEFBG+Tahoma Bold"/>
              </a:rPr>
              <a:t>СРЕДНИЙ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037318" y="1152710"/>
            <a:ext cx="826877" cy="207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22" b="1">
                <a:solidFill>
                  <a:srgbClr val="031b83"/>
                </a:solidFill>
                <a:latin typeface="VNEFBG+Tahoma Bold"/>
                <a:cs typeface="VNEFBG+Tahoma Bold"/>
              </a:rPr>
              <a:t>ПОЛНЫЙ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9948" y="1380923"/>
            <a:ext cx="2159257" cy="2220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QCWBTO+Tahoma"/>
                <a:cs typeface="QCWBTO+Tahoma"/>
              </a:rPr>
              <a:t>К</a:t>
            </a:r>
            <a:r>
              <a:rPr dirty="0" sz="1200" spc="-42">
                <a:solidFill>
                  <a:srgbClr val="ffffff"/>
                </a:solidFill>
                <a:latin typeface="QCWBTO+Tahoma"/>
                <a:cs typeface="QCWBTO+Tahoma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QCWBTO+Tahoma"/>
                <a:cs typeface="QCWBTO+Tahoma"/>
              </a:rPr>
              <a:t>АТТЕСТАЦИИ</a:t>
            </a:r>
            <a:r>
              <a:rPr dirty="0" sz="1200" spc="33">
                <a:solidFill>
                  <a:srgbClr val="ffffff"/>
                </a:solidFill>
                <a:latin typeface="QCWBTO+Tahoma"/>
                <a:cs typeface="QCWBTO+Tahoma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QCWBTO+Tahoma"/>
                <a:cs typeface="QCWBTO+Tahoma"/>
              </a:rPr>
              <a:t>ДИРЕКТОРОВ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9877" y="1979105"/>
            <a:ext cx="2253137" cy="4594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2060"/>
                </a:solidFill>
                <a:latin typeface="BVFDKL+Arial"/>
                <a:cs typeface="BVFDKL+Arial"/>
              </a:rPr>
              <a:t>•</a:t>
            </a:r>
            <a:r>
              <a:rPr dirty="0" sz="1800" spc="226">
                <a:solidFill>
                  <a:srgbClr val="002060"/>
                </a:solidFill>
                <a:latin typeface="BVFDKL+Arial"/>
                <a:cs typeface="BVFDKL+Arial"/>
              </a:rPr>
              <a:t> </a:t>
            </a:r>
            <a:r>
              <a:rPr dirty="0" sz="1200" spc="-26">
                <a:solidFill>
                  <a:srgbClr val="002060"/>
                </a:solidFill>
                <a:latin typeface="QCWBTO+Tahoma"/>
                <a:cs typeface="QCWBTO+Tahoma"/>
              </a:rPr>
              <a:t>Единое</a:t>
            </a:r>
            <a:r>
              <a:rPr dirty="0" sz="1200" spc="14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200" spc="-25">
                <a:solidFill>
                  <a:srgbClr val="002060"/>
                </a:solidFill>
                <a:latin typeface="QCWBTO+Tahoma"/>
                <a:cs typeface="QCWBTO+Tahoma"/>
              </a:rPr>
              <a:t>штатное</a:t>
            </a:r>
            <a:r>
              <a:rPr dirty="0" sz="1200" spc="13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200" spc="-28">
                <a:solidFill>
                  <a:srgbClr val="002060"/>
                </a:solidFill>
                <a:latin typeface="QCWBTO+Tahoma"/>
                <a:cs typeface="QCWBTO+Tahoma"/>
              </a:rPr>
              <a:t>расписание</a:t>
            </a:r>
          </a:p>
          <a:p>
            <a:pPr marL="172212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 spc="-24">
                <a:solidFill>
                  <a:srgbClr val="002060"/>
                </a:solidFill>
                <a:latin typeface="QCWBTO+Tahoma"/>
                <a:cs typeface="QCWBTO+Tahoma"/>
              </a:rPr>
              <a:t>(методические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58361" y="1969970"/>
            <a:ext cx="391864" cy="3763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936359" y="2076929"/>
            <a:ext cx="332237" cy="2921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275062" y="2076929"/>
            <a:ext cx="332237" cy="2921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12089" y="2399336"/>
            <a:ext cx="1221134" cy="2220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5">
                <a:solidFill>
                  <a:srgbClr val="002060"/>
                </a:solidFill>
                <a:latin typeface="QCWBTO+Tahoma"/>
                <a:cs typeface="QCWBTO+Tahoma"/>
              </a:rPr>
              <a:t>рекомендации)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962644" y="2609654"/>
            <a:ext cx="2913314" cy="7105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4968" marR="0">
              <a:lnSpc>
                <a:spcPts val="133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2060"/>
                </a:solidFill>
                <a:latin typeface="EUKFPK+Wingdings"/>
                <a:cs typeface="EUKFPK+Wingdings"/>
              </a:rPr>
              <a:t></a:t>
            </a:r>
            <a:r>
              <a:rPr dirty="0" sz="1100" spc="217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1100" spc="-26">
                <a:solidFill>
                  <a:srgbClr val="002060"/>
                </a:solidFill>
                <a:latin typeface="QCWBTO+Tahoma"/>
                <a:cs typeface="QCWBTO+Tahoma"/>
              </a:rPr>
              <a:t>Вся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3">
                <a:solidFill>
                  <a:srgbClr val="002060"/>
                </a:solidFill>
                <a:latin typeface="QCWBTO+Tahoma"/>
                <a:cs typeface="QCWBTO+Tahoma"/>
              </a:rPr>
              <a:t>управленческая</a:t>
            </a:r>
            <a:r>
              <a:rPr dirty="0" sz="1100" spc="22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команда</a:t>
            </a:r>
            <a:r>
              <a:rPr dirty="0" sz="1100" spc="-12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0">
                <a:solidFill>
                  <a:srgbClr val="002060"/>
                </a:solidFill>
                <a:latin typeface="QCWBTO+Tahoma"/>
                <a:cs typeface="QCWBTO+Tahoma"/>
              </a:rPr>
              <a:t>прошла</a:t>
            </a:r>
          </a:p>
          <a:p>
            <a:pPr marL="196596" marR="0">
              <a:lnSpc>
                <a:spcPts val="13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100" spc="-21">
                <a:solidFill>
                  <a:srgbClr val="002060"/>
                </a:solidFill>
                <a:latin typeface="QCWBTO+Tahoma"/>
                <a:cs typeface="QCWBTO+Tahoma"/>
              </a:rPr>
              <a:t>повышение</a:t>
            </a:r>
            <a:r>
              <a:rPr dirty="0" sz="1100" spc="-13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1">
                <a:solidFill>
                  <a:srgbClr val="002060"/>
                </a:solidFill>
                <a:latin typeface="QCWBTO+Tahoma"/>
                <a:cs typeface="QCWBTO+Tahoma"/>
              </a:rPr>
              <a:t>квалификации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в</a:t>
            </a:r>
            <a:r>
              <a:rPr dirty="0" sz="1100" spc="-31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1">
                <a:solidFill>
                  <a:srgbClr val="002060"/>
                </a:solidFill>
                <a:latin typeface="QCWBTO+Tahoma"/>
                <a:cs typeface="QCWBTO+Tahoma"/>
              </a:rPr>
              <a:t>формате</a:t>
            </a:r>
          </a:p>
          <a:p>
            <a:pPr marL="0" marR="0">
              <a:lnSpc>
                <a:spcPts val="132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«Летово»,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управленческая</a:t>
            </a:r>
            <a:r>
              <a:rPr dirty="0" sz="1100" spc="23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0">
                <a:solidFill>
                  <a:srgbClr val="002060"/>
                </a:solidFill>
                <a:latin typeface="QCWBTO+Tahoma"/>
                <a:cs typeface="QCWBTO+Tahoma"/>
              </a:rPr>
              <a:t>команда</a:t>
            </a:r>
            <a:r>
              <a:rPr dirty="0" sz="1100" spc="-14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17">
                <a:solidFill>
                  <a:srgbClr val="002060"/>
                </a:solidFill>
                <a:latin typeface="QCWBTO+Tahoma"/>
                <a:cs typeface="QCWBTO+Tahoma"/>
              </a:rPr>
              <a:t>прошла</a:t>
            </a:r>
          </a:p>
          <a:p>
            <a:pPr marL="36576" marR="0">
              <a:lnSpc>
                <a:spcPts val="1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23">
                <a:solidFill>
                  <a:srgbClr val="002060"/>
                </a:solidFill>
                <a:latin typeface="QCWBTO+Tahoma"/>
                <a:cs typeface="QCWBTO+Tahoma"/>
              </a:rPr>
              <a:t>диагностику</a:t>
            </a:r>
            <a:r>
              <a:rPr dirty="0" sz="1100" spc="3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1">
                <a:solidFill>
                  <a:srgbClr val="002060"/>
                </a:solidFill>
                <a:latin typeface="QCWBTO+Tahoma"/>
                <a:cs typeface="QCWBTO+Tahoma"/>
              </a:rPr>
              <a:t>функциональной</a:t>
            </a:r>
            <a:r>
              <a:rPr dirty="0" sz="1100" spc="15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грамотности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862707" y="2658380"/>
            <a:ext cx="272371" cy="2075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35173" y="2609654"/>
            <a:ext cx="5667799" cy="2556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8" b="1">
                <a:solidFill>
                  <a:srgbClr val="008000"/>
                </a:solidFill>
                <a:latin typeface="VNEFBG+Tahoma Bold"/>
                <a:cs typeface="VNEFBG+Tahoma Bold"/>
              </a:rPr>
              <a:t>Не</a:t>
            </a:r>
            <a:r>
              <a:rPr dirty="0" sz="1200" spc="-16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5" b="1">
                <a:solidFill>
                  <a:srgbClr val="008000"/>
                </a:solidFill>
                <a:latin typeface="VNEFBG+Tahoma Bold"/>
                <a:cs typeface="VNEFBG+Tahoma Bold"/>
              </a:rPr>
              <a:t>менее</a:t>
            </a:r>
            <a:r>
              <a:rPr dirty="0" sz="120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b="1">
                <a:solidFill>
                  <a:srgbClr val="008000"/>
                </a:solidFill>
                <a:latin typeface="VNEFBG+Tahoma Bold"/>
                <a:cs typeface="VNEFBG+Tahoma Bold"/>
              </a:rPr>
              <a:t>1</a:t>
            </a:r>
            <a:r>
              <a:rPr dirty="0" sz="1200" spc="-48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5" b="1">
                <a:solidFill>
                  <a:srgbClr val="008000"/>
                </a:solidFill>
                <a:latin typeface="VNEFBG+Tahoma Bold"/>
                <a:cs typeface="VNEFBG+Tahoma Bold"/>
              </a:rPr>
              <a:t>члена</a:t>
            </a:r>
            <a:r>
              <a:rPr dirty="0" sz="1200" spc="-14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3" b="1">
                <a:solidFill>
                  <a:srgbClr val="008000"/>
                </a:solidFill>
                <a:latin typeface="VNEFBG+Tahoma Bold"/>
                <a:cs typeface="VNEFBG+Tahoma Bold"/>
              </a:rPr>
              <a:t>управленческой</a:t>
            </a:r>
            <a:r>
              <a:rPr dirty="0" sz="1200" spc="835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100">
                <a:solidFill>
                  <a:srgbClr val="002060"/>
                </a:solidFill>
                <a:latin typeface="EUKFPK+Wingdings"/>
                <a:cs typeface="EUKFPK+Wingdings"/>
              </a:rPr>
              <a:t></a:t>
            </a:r>
            <a:r>
              <a:rPr dirty="0" sz="1100" spc="217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1100" spc="-23">
                <a:solidFill>
                  <a:srgbClr val="002060"/>
                </a:solidFill>
                <a:latin typeface="QCWBTO+Tahoma"/>
                <a:cs typeface="QCWBTO+Tahoma"/>
              </a:rPr>
              <a:t>Не</a:t>
            </a:r>
            <a:r>
              <a:rPr dirty="0" sz="1100" spc="-24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3">
                <a:solidFill>
                  <a:srgbClr val="002060"/>
                </a:solidFill>
                <a:latin typeface="QCWBTO+Tahoma"/>
                <a:cs typeface="QCWBTO+Tahoma"/>
              </a:rPr>
              <a:t>менее</a:t>
            </a:r>
            <a:r>
              <a:rPr dirty="0" sz="1100" spc="-12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4">
                <a:solidFill>
                  <a:srgbClr val="002060"/>
                </a:solidFill>
                <a:latin typeface="QCWBTO+Tahoma"/>
                <a:cs typeface="QCWBTO+Tahoma"/>
              </a:rPr>
              <a:t>50%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3">
                <a:solidFill>
                  <a:srgbClr val="002060"/>
                </a:solidFill>
                <a:latin typeface="QCWBTO+Tahoma"/>
                <a:cs typeface="QCWBTO+Tahoma"/>
              </a:rPr>
              <a:t>управленческой</a:t>
            </a:r>
            <a:r>
              <a:rPr dirty="0" sz="1100" spc="3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команды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900824" y="2776989"/>
            <a:ext cx="2887582" cy="7108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6783" marR="0">
              <a:lnSpc>
                <a:spcPts val="133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20">
                <a:solidFill>
                  <a:srgbClr val="002060"/>
                </a:solidFill>
                <a:latin typeface="QCWBTO+Tahoma"/>
                <a:cs typeface="QCWBTO+Tahoma"/>
              </a:rPr>
              <a:t>прошло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1">
                <a:solidFill>
                  <a:srgbClr val="002060"/>
                </a:solidFill>
                <a:latin typeface="QCWBTO+Tahoma"/>
                <a:cs typeface="QCWBTO+Tahoma"/>
              </a:rPr>
              <a:t>повышение</a:t>
            </a:r>
            <a:r>
              <a:rPr dirty="0" sz="1100" spc="-13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1">
                <a:solidFill>
                  <a:srgbClr val="002060"/>
                </a:solidFill>
                <a:latin typeface="QCWBTO+Tahoma"/>
                <a:cs typeface="QCWBTO+Tahoma"/>
              </a:rPr>
              <a:t>квалификации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18">
                <a:solidFill>
                  <a:srgbClr val="002060"/>
                </a:solidFill>
                <a:latin typeface="QCWBTO+Tahoma"/>
                <a:cs typeface="QCWBTO+Tahoma"/>
              </a:rPr>
              <a:t>по</a:t>
            </a:r>
          </a:p>
          <a:p>
            <a:pPr marL="80875" marR="0">
              <a:lnSpc>
                <a:spcPts val="1322"/>
              </a:lnSpc>
              <a:spcBef>
                <a:spcPts val="50"/>
              </a:spcBef>
              <a:spcAft>
                <a:spcPts val="0"/>
              </a:spcAft>
            </a:pPr>
            <a:r>
              <a:rPr dirty="0" sz="1100" spc="-21">
                <a:solidFill>
                  <a:srgbClr val="002060"/>
                </a:solidFill>
                <a:latin typeface="QCWBTO+Tahoma"/>
                <a:cs typeface="QCWBTO+Tahoma"/>
              </a:rPr>
              <a:t>программам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0">
                <a:solidFill>
                  <a:srgbClr val="002060"/>
                </a:solidFill>
                <a:latin typeface="QCWBTO+Tahoma"/>
                <a:cs typeface="QCWBTO+Tahoma"/>
              </a:rPr>
              <a:t>из</a:t>
            </a:r>
            <a:r>
              <a:rPr dirty="0" sz="1100" spc="-11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3">
                <a:solidFill>
                  <a:srgbClr val="002060"/>
                </a:solidFill>
                <a:latin typeface="QCWBTO+Tahoma"/>
                <a:cs typeface="QCWBTO+Tahoma"/>
              </a:rPr>
              <a:t>федерального</a:t>
            </a:r>
            <a:r>
              <a:rPr dirty="0" sz="1100" spc="29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4">
                <a:solidFill>
                  <a:srgbClr val="002060"/>
                </a:solidFill>
                <a:latin typeface="QCWBTO+Tahoma"/>
                <a:cs typeface="QCWBTO+Tahoma"/>
              </a:rPr>
              <a:t>реестра,</a:t>
            </a:r>
          </a:p>
          <a:p>
            <a:pPr marL="0" marR="0">
              <a:lnSpc>
                <a:spcPts val="1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24">
                <a:solidFill>
                  <a:srgbClr val="002060"/>
                </a:solidFill>
                <a:latin typeface="QCWBTO+Tahoma"/>
                <a:cs typeface="QCWBTO+Tahoma"/>
              </a:rPr>
              <a:t>равленческая</a:t>
            </a:r>
            <a:r>
              <a:rPr dirty="0" sz="1100" spc="22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команда</a:t>
            </a:r>
            <a:r>
              <a:rPr dirty="0" sz="1100" spc="-12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0">
                <a:solidFill>
                  <a:srgbClr val="002060"/>
                </a:solidFill>
                <a:latin typeface="QCWBTO+Tahoma"/>
                <a:cs typeface="QCWBTO+Tahoma"/>
              </a:rPr>
              <a:t>прошла</a:t>
            </a:r>
            <a:r>
              <a:rPr dirty="0" sz="1100" spc="-14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3">
                <a:solidFill>
                  <a:srgbClr val="002060"/>
                </a:solidFill>
                <a:latin typeface="QCWBTO+Tahoma"/>
                <a:cs typeface="QCWBTO+Tahoma"/>
              </a:rPr>
              <a:t>диагностику</a:t>
            </a:r>
          </a:p>
          <a:p>
            <a:pPr marL="359767" marR="0">
              <a:lnSpc>
                <a:spcPts val="1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21">
                <a:solidFill>
                  <a:srgbClr val="002060"/>
                </a:solidFill>
                <a:latin typeface="QCWBTO+Tahoma"/>
                <a:cs typeface="QCWBTO+Tahoma"/>
              </a:rPr>
              <a:t>функциональной</a:t>
            </a:r>
            <a:r>
              <a:rPr dirty="0" sz="1100" spc="15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грамотности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061081" y="2826310"/>
            <a:ext cx="2762007" cy="587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5448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2" b="1">
                <a:solidFill>
                  <a:srgbClr val="008000"/>
                </a:solidFill>
                <a:latin typeface="VNEFBG+Tahoma Bold"/>
                <a:cs typeface="VNEFBG+Tahoma Bold"/>
              </a:rPr>
              <a:t>команды</a:t>
            </a:r>
            <a:r>
              <a:rPr dirty="0" sz="1200" spc="-23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4" b="1">
                <a:solidFill>
                  <a:srgbClr val="008000"/>
                </a:solidFill>
                <a:latin typeface="VNEFBG+Tahoma Bold"/>
                <a:cs typeface="VNEFBG+Tahoma Bold"/>
              </a:rPr>
              <a:t>прошло</a:t>
            </a:r>
            <a:r>
              <a:rPr dirty="0" sz="1200" spc="-12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3" b="1">
                <a:solidFill>
                  <a:srgbClr val="008000"/>
                </a:solidFill>
                <a:latin typeface="VNEFBG+Tahoma Bold"/>
                <a:cs typeface="VNEFBG+Tahoma Bold"/>
              </a:rPr>
              <a:t>повышение</a:t>
            </a:r>
          </a:p>
          <a:p>
            <a:pPr marL="0" marR="0">
              <a:lnSpc>
                <a:spcPts val="144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 spc="-24" b="1">
                <a:solidFill>
                  <a:srgbClr val="008000"/>
                </a:solidFill>
                <a:latin typeface="VNEFBG+Tahoma Bold"/>
                <a:cs typeface="VNEFBG+Tahoma Bold"/>
              </a:rPr>
              <a:t>квалификации</a:t>
            </a:r>
            <a:r>
              <a:rPr dirty="0" sz="1200" spc="29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0" b="1">
                <a:solidFill>
                  <a:srgbClr val="008000"/>
                </a:solidFill>
                <a:latin typeface="VNEFBG+Tahoma Bold"/>
                <a:cs typeface="VNEFBG+Tahoma Bold"/>
              </a:rPr>
              <a:t>по</a:t>
            </a:r>
            <a:r>
              <a:rPr dirty="0" sz="1200" spc="-28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2" b="1">
                <a:solidFill>
                  <a:srgbClr val="008000"/>
                </a:solidFill>
                <a:latin typeface="VNEFBG+Tahoma Bold"/>
                <a:cs typeface="VNEFBG+Tahoma Bold"/>
              </a:rPr>
              <a:t>программам</a:t>
            </a:r>
            <a:r>
              <a:rPr dirty="0" sz="1200" spc="-26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6" b="1">
                <a:solidFill>
                  <a:srgbClr val="008000"/>
                </a:solidFill>
                <a:latin typeface="VNEFBG+Tahoma Bold"/>
                <a:cs typeface="VNEFBG+Tahoma Bold"/>
              </a:rPr>
              <a:t>из</a:t>
            </a:r>
          </a:p>
          <a:p>
            <a:pPr marL="422147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4" b="1">
                <a:solidFill>
                  <a:srgbClr val="008000"/>
                </a:solidFill>
                <a:latin typeface="VNEFBG+Tahoma Bold"/>
                <a:cs typeface="VNEFBG+Tahoma Bold"/>
              </a:rPr>
              <a:t>федерального</a:t>
            </a:r>
            <a:r>
              <a:rPr dirty="0" sz="120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5" b="1">
                <a:solidFill>
                  <a:srgbClr val="008000"/>
                </a:solidFill>
                <a:latin typeface="VNEFBG+Tahoma Bold"/>
                <a:cs typeface="VNEFBG+Tahoma Bold"/>
              </a:rPr>
              <a:t>реестра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32257" y="2913416"/>
            <a:ext cx="222125" cy="8553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2060"/>
                </a:solidFill>
                <a:latin typeface="EUKFPK+Wingdings"/>
                <a:cs typeface="EUKFPK+Wingdings"/>
              </a:rPr>
              <a:t>.</a:t>
            </a:r>
          </a:p>
          <a:p>
            <a:pPr marL="0" marR="0">
              <a:lnSpc>
                <a:spcPts val="1331"/>
              </a:lnSpc>
              <a:spcBef>
                <a:spcPts val="3771"/>
              </a:spcBef>
              <a:spcAft>
                <a:spcPts val="0"/>
              </a:spcAft>
            </a:pPr>
            <a:r>
              <a:rPr dirty="0" sz="1200">
                <a:solidFill>
                  <a:srgbClr val="002060"/>
                </a:solidFill>
                <a:latin typeface="EUKFPK+Wingdings"/>
                <a:cs typeface="EUKFPK+Wingdings"/>
              </a:rPr>
              <a:t>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18769" y="2897938"/>
            <a:ext cx="1495671" cy="4049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6">
                <a:solidFill>
                  <a:srgbClr val="002060"/>
                </a:solidFill>
                <a:latin typeface="QCWBTO+Tahoma"/>
                <a:cs typeface="QCWBTO+Tahoma"/>
              </a:rPr>
              <a:t>Развитие</a:t>
            </a:r>
            <a:r>
              <a:rPr dirty="0" sz="1200" spc="14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200" spc="-24">
                <a:solidFill>
                  <a:srgbClr val="002060"/>
                </a:solidFill>
                <a:latin typeface="QCWBTO+Tahoma"/>
                <a:cs typeface="QCWBTO+Tahoma"/>
              </a:rPr>
              <a:t>школьных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 spc="-26">
                <a:solidFill>
                  <a:srgbClr val="002060"/>
                </a:solidFill>
                <a:latin typeface="QCWBTO+Tahoma"/>
                <a:cs typeface="QCWBTO+Tahoma"/>
              </a:rPr>
              <a:t>команд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18769" y="3546019"/>
            <a:ext cx="1851049" cy="588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4">
                <a:solidFill>
                  <a:srgbClr val="002060"/>
                </a:solidFill>
                <a:latin typeface="QCWBTO+Tahoma"/>
                <a:cs typeface="QCWBTO+Tahoma"/>
              </a:rPr>
              <a:t>Методическое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 spc="-26">
                <a:solidFill>
                  <a:srgbClr val="002060"/>
                </a:solidFill>
                <a:latin typeface="QCWBTO+Tahoma"/>
                <a:cs typeface="QCWBTO+Tahoma"/>
              </a:rPr>
              <a:t>сопровождение</a:t>
            </a:r>
          </a:p>
          <a:p>
            <a:pPr marL="0" marR="0">
              <a:lnSpc>
                <a:spcPts val="14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4">
                <a:solidFill>
                  <a:srgbClr val="002060"/>
                </a:solidFill>
                <a:latin typeface="QCWBTO+Tahoma"/>
                <a:cs typeface="QCWBTO+Tahoma"/>
              </a:rPr>
              <a:t>педагогического</a:t>
            </a:r>
            <a:r>
              <a:rPr dirty="0" sz="1200" spc="28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200" spc="-26">
                <a:solidFill>
                  <a:srgbClr val="002060"/>
                </a:solidFill>
                <a:latin typeface="QCWBTO+Tahoma"/>
                <a:cs typeface="QCWBTO+Tahoma"/>
              </a:rPr>
              <a:t>состава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018155" y="3649270"/>
            <a:ext cx="2674951" cy="5881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  <a:r>
              <a:rPr dirty="0" sz="1200" spc="115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1200" spc="-20" b="1">
                <a:solidFill>
                  <a:srgbClr val="008000"/>
                </a:solidFill>
                <a:latin typeface="NGKWTJ+Tahoma Bold"/>
                <a:cs typeface="NGKWTJ+Tahoma Bold"/>
              </a:rPr>
              <a:t>20%</a:t>
            </a:r>
            <a:r>
              <a:rPr dirty="0" sz="1200" spc="-30" b="1">
                <a:solidFill>
                  <a:srgbClr val="008000"/>
                </a:solidFill>
                <a:latin typeface="NGKWTJ+Tahoma Bold"/>
                <a:cs typeface="NGKWTJ+Tahoma Bold"/>
              </a:rPr>
              <a:t> </a:t>
            </a:r>
            <a:r>
              <a:rPr dirty="0" sz="1200" spc="-23" b="1">
                <a:solidFill>
                  <a:srgbClr val="008000"/>
                </a:solidFill>
                <a:latin typeface="VNEFBG+Tahoma Bold"/>
                <a:cs typeface="VNEFBG+Tahoma Bold"/>
              </a:rPr>
              <a:t>педработников</a:t>
            </a:r>
            <a:r>
              <a:rPr dirty="0" sz="1200" spc="-14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3" b="1">
                <a:solidFill>
                  <a:srgbClr val="008000"/>
                </a:solidFill>
                <a:latin typeface="VNEFBG+Tahoma Bold"/>
                <a:cs typeface="VNEFBG+Tahoma Bold"/>
              </a:rPr>
              <a:t>получает</a:t>
            </a:r>
          </a:p>
          <a:p>
            <a:pPr marL="335534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 spc="-22" b="1">
                <a:solidFill>
                  <a:srgbClr val="008000"/>
                </a:solidFill>
                <a:latin typeface="VNEFBG+Tahoma Bold"/>
                <a:cs typeface="VNEFBG+Tahoma Bold"/>
              </a:rPr>
              <a:t>поддержку</a:t>
            </a:r>
            <a:r>
              <a:rPr dirty="0" sz="1200" spc="-25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4" b="1">
                <a:solidFill>
                  <a:srgbClr val="008000"/>
                </a:solidFill>
                <a:latin typeface="VNEFBG+Tahoma Bold"/>
                <a:cs typeface="VNEFBG+Tahoma Bold"/>
              </a:rPr>
              <a:t>региональных</a:t>
            </a:r>
          </a:p>
          <a:p>
            <a:pPr marL="899414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3" b="1">
                <a:solidFill>
                  <a:srgbClr val="008000"/>
                </a:solidFill>
                <a:latin typeface="VNEFBG+Tahoma Bold"/>
                <a:cs typeface="VNEFBG+Tahoma Bold"/>
              </a:rPr>
              <a:t>методистов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845429" y="3673025"/>
            <a:ext cx="2858968" cy="877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2060"/>
                </a:solidFill>
                <a:latin typeface="EUKFPK+Wingdings"/>
                <a:cs typeface="EUKFPK+Wingdings"/>
              </a:rPr>
              <a:t></a:t>
            </a:r>
            <a:r>
              <a:rPr dirty="0" sz="1100" spc="217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1100" spc="-24">
                <a:solidFill>
                  <a:srgbClr val="002060"/>
                </a:solidFill>
                <a:latin typeface="RATEDJ+Tahoma"/>
                <a:cs typeface="RATEDJ+Tahoma"/>
              </a:rPr>
              <a:t>50%</a:t>
            </a:r>
            <a:r>
              <a:rPr dirty="0" sz="1100">
                <a:solidFill>
                  <a:srgbClr val="002060"/>
                </a:solidFill>
                <a:latin typeface="RATEDJ+Tahoma"/>
                <a:cs typeface="RATEDJ+Tahoma"/>
              </a:rPr>
              <a:t> </a:t>
            </a:r>
            <a:r>
              <a:rPr dirty="0" sz="1100" spc="-21">
                <a:solidFill>
                  <a:srgbClr val="002060"/>
                </a:solidFill>
                <a:latin typeface="QCWBTO+Tahoma"/>
                <a:cs typeface="QCWBTO+Tahoma"/>
              </a:rPr>
              <a:t>педработников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3">
                <a:solidFill>
                  <a:srgbClr val="002060"/>
                </a:solidFill>
                <a:latin typeface="QCWBTO+Tahoma"/>
                <a:cs typeface="QCWBTO+Tahoma"/>
              </a:rPr>
              <a:t>взаимодействует</a:t>
            </a:r>
            <a:r>
              <a:rPr dirty="0" sz="1100" spc="17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с</a:t>
            </a:r>
          </a:p>
          <a:p>
            <a:pPr marL="108204" marR="0">
              <a:lnSpc>
                <a:spcPts val="13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региональными</a:t>
            </a:r>
            <a:r>
              <a:rPr dirty="0" sz="1100" spc="16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методистами,</a:t>
            </a:r>
            <a:r>
              <a:rPr dirty="0" sz="1100" spc="17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наличие</a:t>
            </a:r>
          </a:p>
          <a:p>
            <a:pPr marL="77656" marR="0">
              <a:lnSpc>
                <a:spcPts val="1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21">
                <a:solidFill>
                  <a:srgbClr val="002060"/>
                </a:solidFill>
                <a:latin typeface="QCWBTO+Tahoma"/>
                <a:cs typeface="QCWBTO+Tahoma"/>
              </a:rPr>
              <a:t>дработников,</a:t>
            </a:r>
            <a:r>
              <a:rPr dirty="0" sz="1100" spc="16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1">
                <a:solidFill>
                  <a:srgbClr val="002060"/>
                </a:solidFill>
                <a:latin typeface="QCWBTO+Tahoma"/>
                <a:cs typeface="QCWBTO+Tahoma"/>
              </a:rPr>
              <a:t>повысивших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1">
                <a:solidFill>
                  <a:srgbClr val="002060"/>
                </a:solidFill>
                <a:latin typeface="QCWBTO+Tahoma"/>
                <a:cs typeface="QCWBTO+Tahoma"/>
              </a:rPr>
              <a:t>квалификацию</a:t>
            </a:r>
          </a:p>
          <a:p>
            <a:pPr marL="321564" marR="0">
              <a:lnSpc>
                <a:spcPts val="1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20">
                <a:solidFill>
                  <a:srgbClr val="002060"/>
                </a:solidFill>
                <a:latin typeface="QCWBTO+Tahoma"/>
                <a:cs typeface="QCWBTO+Tahoma"/>
              </a:rPr>
              <a:t>по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направлению</a:t>
            </a:r>
            <a:r>
              <a:rPr dirty="0" sz="1100" spc="15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3">
                <a:solidFill>
                  <a:srgbClr val="002060"/>
                </a:solidFill>
                <a:latin typeface="QCWBTO+Tahoma"/>
                <a:cs typeface="QCWBTO+Tahoma"/>
              </a:rPr>
              <a:t>методического</a:t>
            </a:r>
          </a:p>
          <a:p>
            <a:pPr marL="834009" marR="0">
              <a:lnSpc>
                <a:spcPts val="1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23">
                <a:solidFill>
                  <a:srgbClr val="002060"/>
                </a:solidFill>
                <a:latin typeface="QCWBTO+Tahoma"/>
                <a:cs typeface="QCWBTO+Tahoma"/>
              </a:rPr>
              <a:t>сопровождения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923655" y="3673025"/>
            <a:ext cx="2942388" cy="710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8579" marR="0">
              <a:lnSpc>
                <a:spcPts val="133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2060"/>
                </a:solidFill>
                <a:latin typeface="EUKFPK+Wingdings"/>
                <a:cs typeface="EUKFPK+Wingdings"/>
              </a:rPr>
              <a:t></a:t>
            </a:r>
            <a:r>
              <a:rPr dirty="0" sz="1100" spc="217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1100" spc="-24">
                <a:solidFill>
                  <a:srgbClr val="002060"/>
                </a:solidFill>
                <a:latin typeface="RATEDJ+Tahoma"/>
                <a:cs typeface="RATEDJ+Tahoma"/>
              </a:rPr>
              <a:t>80%</a:t>
            </a:r>
            <a:r>
              <a:rPr dirty="0" sz="1100">
                <a:solidFill>
                  <a:srgbClr val="002060"/>
                </a:solidFill>
                <a:latin typeface="RATEDJ+Tahoma"/>
                <a:cs typeface="RATEDJ+Tahoma"/>
              </a:rPr>
              <a:t> </a:t>
            </a:r>
            <a:r>
              <a:rPr dirty="0" sz="1100" spc="-21">
                <a:solidFill>
                  <a:srgbClr val="002060"/>
                </a:solidFill>
                <a:latin typeface="QCWBTO+Tahoma"/>
                <a:cs typeface="QCWBTO+Tahoma"/>
              </a:rPr>
              <a:t>педработников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3">
                <a:solidFill>
                  <a:srgbClr val="002060"/>
                </a:solidFill>
                <a:latin typeface="QCWBTO+Tahoma"/>
                <a:cs typeface="QCWBTO+Tahoma"/>
              </a:rPr>
              <a:t>взаимодействует</a:t>
            </a:r>
            <a:r>
              <a:rPr dirty="0" sz="1100" spc="17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с</a:t>
            </a:r>
          </a:p>
          <a:p>
            <a:pPr marL="176783" marR="0">
              <a:lnSpc>
                <a:spcPts val="13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региональными</a:t>
            </a:r>
            <a:r>
              <a:rPr dirty="0" sz="1100" spc="16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методистами,</a:t>
            </a:r>
            <a:r>
              <a:rPr dirty="0" sz="1100" spc="17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наличие</a:t>
            </a:r>
          </a:p>
          <a:p>
            <a:pPr marL="0" marR="0">
              <a:lnSpc>
                <a:spcPts val="1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педработников,</a:t>
            </a:r>
            <a:r>
              <a:rPr dirty="0" sz="1100" spc="16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1">
                <a:solidFill>
                  <a:srgbClr val="002060"/>
                </a:solidFill>
                <a:latin typeface="QCWBTO+Tahoma"/>
                <a:cs typeface="QCWBTO+Tahoma"/>
              </a:rPr>
              <a:t>повысивших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1">
                <a:solidFill>
                  <a:srgbClr val="002060"/>
                </a:solidFill>
                <a:latin typeface="QCWBTO+Tahoma"/>
                <a:cs typeface="QCWBTO+Tahoma"/>
              </a:rPr>
              <a:t>квалификацию</a:t>
            </a:r>
          </a:p>
          <a:p>
            <a:pPr marL="390143" marR="0">
              <a:lnSpc>
                <a:spcPts val="1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20">
                <a:solidFill>
                  <a:srgbClr val="002060"/>
                </a:solidFill>
                <a:latin typeface="QCWBTO+Tahoma"/>
                <a:cs typeface="QCWBTO+Tahoma"/>
              </a:rPr>
              <a:t>по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направлению</a:t>
            </a:r>
            <a:r>
              <a:rPr dirty="0" sz="1100" spc="15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3">
                <a:solidFill>
                  <a:srgbClr val="002060"/>
                </a:solidFill>
                <a:latin typeface="QCWBTO+Tahoma"/>
                <a:cs typeface="QCWBTO+Tahoma"/>
              </a:rPr>
              <a:t>методического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117203" y="4343585"/>
            <a:ext cx="2540103" cy="374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сопровождения,</a:t>
            </a:r>
            <a:r>
              <a:rPr dirty="0" sz="1100" spc="17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3">
                <a:solidFill>
                  <a:srgbClr val="002060"/>
                </a:solidFill>
                <a:latin typeface="QCWBTO+Tahoma"/>
                <a:cs typeface="QCWBTO+Tahoma"/>
              </a:rPr>
              <a:t>аттестованных</a:t>
            </a:r>
            <a:r>
              <a:rPr dirty="0" sz="1100" spc="21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0">
                <a:solidFill>
                  <a:srgbClr val="002060"/>
                </a:solidFill>
                <a:latin typeface="QCWBTO+Tahoma"/>
                <a:cs typeface="QCWBTO+Tahoma"/>
              </a:rPr>
              <a:t>по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кв.</a:t>
            </a:r>
          </a:p>
          <a:p>
            <a:pPr marL="236219" marR="0">
              <a:lnSpc>
                <a:spcPts val="13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категории</a:t>
            </a:r>
            <a:r>
              <a:rPr dirty="0" sz="1100" spc="17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3">
                <a:solidFill>
                  <a:srgbClr val="002060"/>
                </a:solidFill>
                <a:latin typeface="QCWBTO+Tahoma"/>
                <a:cs typeface="QCWBTO+Tahoma"/>
              </a:rPr>
              <a:t>«педагог</a:t>
            </a:r>
            <a:r>
              <a:rPr dirty="0" sz="1100" spc="-28">
                <a:solidFill>
                  <a:srgbClr val="002060"/>
                </a:solidFill>
                <a:latin typeface="RATEDJ+Tahoma"/>
                <a:cs typeface="RATEDJ+Tahoma"/>
              </a:rPr>
              <a:t>-</a:t>
            </a:r>
            <a:r>
              <a:rPr dirty="0" sz="1100" spc="-23">
                <a:solidFill>
                  <a:srgbClr val="002060"/>
                </a:solidFill>
                <a:latin typeface="QCWBTO+Tahoma"/>
                <a:cs typeface="QCWBTO+Tahoma"/>
              </a:rPr>
              <a:t>методист»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32257" y="4425859"/>
            <a:ext cx="222125" cy="783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2060"/>
                </a:solidFill>
                <a:latin typeface="EUKFPK+Wingdings"/>
                <a:cs typeface="EUKFPK+Wingdings"/>
              </a:rPr>
              <a:t>.</a:t>
            </a:r>
          </a:p>
          <a:p>
            <a:pPr marL="0" marR="0">
              <a:lnSpc>
                <a:spcPts val="1331"/>
              </a:lnSpc>
              <a:spcBef>
                <a:spcPts val="3254"/>
              </a:spcBef>
              <a:spcAft>
                <a:spcPts val="0"/>
              </a:spcAft>
            </a:pPr>
            <a:r>
              <a:rPr dirty="0" sz="1200">
                <a:solidFill>
                  <a:srgbClr val="002060"/>
                </a:solidFill>
                <a:latin typeface="EUKFPK+Wingdings"/>
                <a:cs typeface="EUKFPK+Wingdings"/>
              </a:rPr>
              <a:t>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18769" y="4410381"/>
            <a:ext cx="1175146" cy="4049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5">
                <a:solidFill>
                  <a:srgbClr val="002060"/>
                </a:solidFill>
                <a:latin typeface="QCWBTO+Tahoma"/>
                <a:cs typeface="QCWBTO+Tahoma"/>
              </a:rPr>
              <a:t>Повышение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 spc="-26">
                <a:solidFill>
                  <a:srgbClr val="002060"/>
                </a:solidFill>
                <a:latin typeface="QCWBTO+Tahoma"/>
                <a:cs typeface="QCWBTO+Tahoma"/>
              </a:rPr>
              <a:t>квалификации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063875" y="4655492"/>
            <a:ext cx="2630100" cy="77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  <a:r>
              <a:rPr dirty="0" sz="1200" spc="113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1200" spc="-27" b="1">
                <a:solidFill>
                  <a:srgbClr val="008000"/>
                </a:solidFill>
                <a:latin typeface="VNEFBG+Tahoma Bold"/>
                <a:cs typeface="VNEFBG+Tahoma Bold"/>
              </a:rPr>
              <a:t>Не</a:t>
            </a:r>
            <a:r>
              <a:rPr dirty="0" sz="1200" spc="-15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3" b="1">
                <a:solidFill>
                  <a:srgbClr val="008000"/>
                </a:solidFill>
                <a:latin typeface="VNEFBG+Tahoma Bold"/>
                <a:cs typeface="VNEFBG+Tahoma Bold"/>
              </a:rPr>
              <a:t>менее</a:t>
            </a:r>
            <a:r>
              <a:rPr dirty="0" sz="120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18" b="1">
                <a:solidFill>
                  <a:srgbClr val="008000"/>
                </a:solidFill>
                <a:latin typeface="VNEFBG+Tahoma Bold"/>
                <a:cs typeface="VNEFBG+Tahoma Bold"/>
              </a:rPr>
              <a:t>3%</a:t>
            </a:r>
            <a:r>
              <a:rPr dirty="0" sz="1200" spc="-48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3" b="1">
                <a:solidFill>
                  <a:srgbClr val="008000"/>
                </a:solidFill>
                <a:latin typeface="VNEFBG+Tahoma Bold"/>
                <a:cs typeface="VNEFBG+Tahoma Bold"/>
              </a:rPr>
              <a:t>педработников</a:t>
            </a:r>
          </a:p>
          <a:p>
            <a:pPr marL="178307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 spc="-20" b="1">
                <a:solidFill>
                  <a:srgbClr val="008000"/>
                </a:solidFill>
                <a:latin typeface="VNEFBG+Tahoma Bold"/>
                <a:cs typeface="VNEFBG+Tahoma Bold"/>
              </a:rPr>
              <a:t>повысили</a:t>
            </a:r>
            <a:r>
              <a:rPr dirty="0" sz="120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2" b="1">
                <a:solidFill>
                  <a:srgbClr val="008000"/>
                </a:solidFill>
                <a:latin typeface="VNEFBG+Tahoma Bold"/>
                <a:cs typeface="VNEFBG+Tahoma Bold"/>
              </a:rPr>
              <a:t>квалификацию</a:t>
            </a:r>
            <a:r>
              <a:rPr dirty="0" sz="1200" spc="28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17" b="1">
                <a:solidFill>
                  <a:srgbClr val="008000"/>
                </a:solidFill>
                <a:latin typeface="VNEFBG+Tahoma Bold"/>
                <a:cs typeface="VNEFBG+Tahoma Bold"/>
              </a:rPr>
              <a:t>по</a:t>
            </a:r>
          </a:p>
          <a:p>
            <a:pPr marL="134111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19" b="1">
                <a:solidFill>
                  <a:srgbClr val="008000"/>
                </a:solidFill>
                <a:latin typeface="VNEFBG+Tahoma Bold"/>
                <a:cs typeface="VNEFBG+Tahoma Bold"/>
              </a:rPr>
              <a:t>программам</a:t>
            </a:r>
            <a:r>
              <a:rPr dirty="0" sz="1200" spc="-26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4" b="1">
                <a:solidFill>
                  <a:srgbClr val="008000"/>
                </a:solidFill>
                <a:latin typeface="VNEFBG+Tahoma Bold"/>
                <a:cs typeface="VNEFBG+Tahoma Bold"/>
              </a:rPr>
              <a:t>из</a:t>
            </a:r>
            <a:r>
              <a:rPr dirty="0" sz="1200" spc="-19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2" b="1">
                <a:solidFill>
                  <a:srgbClr val="008000"/>
                </a:solidFill>
                <a:latin typeface="VNEFBG+Tahoma Bold"/>
                <a:cs typeface="VNEFBG+Tahoma Bold"/>
              </a:rPr>
              <a:t>федерального</a:t>
            </a:r>
          </a:p>
          <a:p>
            <a:pPr marL="715009" marR="0">
              <a:lnSpc>
                <a:spcPts val="1441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 spc="-25" b="1">
                <a:solidFill>
                  <a:srgbClr val="008000"/>
                </a:solidFill>
                <a:latin typeface="VNEFBG+Tahoma Bold"/>
                <a:cs typeface="VNEFBG+Tahoma Bold"/>
              </a:rPr>
              <a:t>реестра</a:t>
            </a:r>
            <a:r>
              <a:rPr dirty="0" sz="1200" spc="-13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9" b="1">
                <a:solidFill>
                  <a:srgbClr val="008000"/>
                </a:solidFill>
                <a:latin typeface="VNEFBG+Tahoma Bold"/>
                <a:cs typeface="VNEFBG+Tahoma Bold"/>
              </a:rPr>
              <a:t>(в</a:t>
            </a:r>
            <a:r>
              <a:rPr dirty="0" sz="120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1" b="1">
                <a:solidFill>
                  <a:srgbClr val="008000"/>
                </a:solidFill>
                <a:latin typeface="VNEFBG+Tahoma Bold"/>
                <a:cs typeface="VNEFBG+Tahoma Bold"/>
              </a:rPr>
              <a:t>год)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906135" y="4770000"/>
            <a:ext cx="2781360" cy="5433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2060"/>
                </a:solidFill>
                <a:latin typeface="EUKFPK+Wingdings"/>
                <a:cs typeface="EUKFPK+Wingdings"/>
              </a:rPr>
              <a:t></a:t>
            </a:r>
            <a:r>
              <a:rPr dirty="0" sz="1100" spc="217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1100" spc="-23">
                <a:solidFill>
                  <a:srgbClr val="002060"/>
                </a:solidFill>
                <a:latin typeface="QCWBTO+Tahoma"/>
                <a:cs typeface="QCWBTO+Tahoma"/>
              </a:rPr>
              <a:t>Не</a:t>
            </a:r>
            <a:r>
              <a:rPr dirty="0" sz="1100" spc="-24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3">
                <a:solidFill>
                  <a:srgbClr val="002060"/>
                </a:solidFill>
                <a:latin typeface="QCWBTO+Tahoma"/>
                <a:cs typeface="QCWBTO+Tahoma"/>
              </a:rPr>
              <a:t>менее</a:t>
            </a:r>
            <a:r>
              <a:rPr dirty="0" sz="1100" spc="-11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4">
                <a:solidFill>
                  <a:srgbClr val="002060"/>
                </a:solidFill>
                <a:latin typeface="QCWBTO+Tahoma"/>
                <a:cs typeface="QCWBTO+Tahoma"/>
              </a:rPr>
              <a:t>5%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педработников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повысили</a:t>
            </a:r>
          </a:p>
          <a:p>
            <a:pPr marL="260604" marR="0">
              <a:lnSpc>
                <a:spcPts val="1323"/>
              </a:lnSpc>
              <a:spcBef>
                <a:spcPts val="50"/>
              </a:spcBef>
              <a:spcAft>
                <a:spcPts val="0"/>
              </a:spcAft>
            </a:pPr>
            <a:r>
              <a:rPr dirty="0" sz="1100" spc="-21">
                <a:solidFill>
                  <a:srgbClr val="002060"/>
                </a:solidFill>
                <a:latin typeface="QCWBTO+Tahoma"/>
                <a:cs typeface="QCWBTO+Tahoma"/>
              </a:rPr>
              <a:t>квалификацию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17">
                <a:solidFill>
                  <a:srgbClr val="002060"/>
                </a:solidFill>
                <a:latin typeface="QCWBTO+Tahoma"/>
                <a:cs typeface="QCWBTO+Tahoma"/>
              </a:rPr>
              <a:t>по</a:t>
            </a:r>
            <a:r>
              <a:rPr dirty="0" sz="1100" spc="-12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1">
                <a:solidFill>
                  <a:srgbClr val="002060"/>
                </a:solidFill>
                <a:latin typeface="QCWBTO+Tahoma"/>
                <a:cs typeface="QCWBTO+Tahoma"/>
              </a:rPr>
              <a:t>программам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0">
                <a:solidFill>
                  <a:srgbClr val="002060"/>
                </a:solidFill>
                <a:latin typeface="QCWBTO+Tahoma"/>
                <a:cs typeface="QCWBTO+Tahoma"/>
              </a:rPr>
              <a:t>из</a:t>
            </a:r>
          </a:p>
          <a:p>
            <a:pPr marL="376428" marR="0">
              <a:lnSpc>
                <a:spcPts val="1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23">
                <a:solidFill>
                  <a:srgbClr val="002060"/>
                </a:solidFill>
                <a:latin typeface="QCWBTO+Tahoma"/>
                <a:cs typeface="QCWBTO+Tahoma"/>
              </a:rPr>
              <a:t>федерального</a:t>
            </a:r>
            <a:r>
              <a:rPr dirty="0" sz="1100" spc="29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4">
                <a:solidFill>
                  <a:srgbClr val="002060"/>
                </a:solidFill>
                <a:latin typeface="QCWBTO+Tahoma"/>
                <a:cs typeface="QCWBTO+Tahoma"/>
              </a:rPr>
              <a:t>реестра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3">
                <a:solidFill>
                  <a:srgbClr val="002060"/>
                </a:solidFill>
                <a:latin typeface="QCWBTO+Tahoma"/>
                <a:cs typeface="QCWBTO+Tahoma"/>
              </a:rPr>
              <a:t>(в</a:t>
            </a:r>
            <a:r>
              <a:rPr dirty="0" sz="1100" spc="-1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4">
                <a:solidFill>
                  <a:srgbClr val="002060"/>
                </a:solidFill>
                <a:latin typeface="QCWBTO+Tahoma"/>
                <a:cs typeface="QCWBTO+Tahoma"/>
              </a:rPr>
              <a:t>год)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954135" y="4770000"/>
            <a:ext cx="2999045" cy="7109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3152" marR="0">
              <a:lnSpc>
                <a:spcPts val="133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2060"/>
                </a:solidFill>
                <a:latin typeface="EUKFPK+Wingdings"/>
                <a:cs typeface="EUKFPK+Wingdings"/>
              </a:rPr>
              <a:t></a:t>
            </a:r>
            <a:r>
              <a:rPr dirty="0" sz="1100" spc="217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1100" spc="-23">
                <a:solidFill>
                  <a:srgbClr val="002060"/>
                </a:solidFill>
                <a:latin typeface="QCWBTO+Tahoma"/>
                <a:cs typeface="QCWBTO+Tahoma"/>
              </a:rPr>
              <a:t>Не</a:t>
            </a:r>
            <a:r>
              <a:rPr dirty="0" sz="1100" spc="-24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3">
                <a:solidFill>
                  <a:srgbClr val="002060"/>
                </a:solidFill>
                <a:latin typeface="QCWBTO+Tahoma"/>
                <a:cs typeface="QCWBTO+Tahoma"/>
              </a:rPr>
              <a:t>менее</a:t>
            </a:r>
            <a:r>
              <a:rPr dirty="0" sz="1100" spc="-11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4">
                <a:solidFill>
                  <a:srgbClr val="002060"/>
                </a:solidFill>
                <a:latin typeface="QCWBTO+Tahoma"/>
                <a:cs typeface="QCWBTO+Tahoma"/>
              </a:rPr>
              <a:t>10%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педработников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повысили</a:t>
            </a:r>
          </a:p>
          <a:p>
            <a:pPr marL="370332" marR="0">
              <a:lnSpc>
                <a:spcPts val="1323"/>
              </a:lnSpc>
              <a:spcBef>
                <a:spcPts val="50"/>
              </a:spcBef>
              <a:spcAft>
                <a:spcPts val="0"/>
              </a:spcAft>
            </a:pPr>
            <a:r>
              <a:rPr dirty="0" sz="1100" spc="-21">
                <a:solidFill>
                  <a:srgbClr val="002060"/>
                </a:solidFill>
                <a:latin typeface="QCWBTO+Tahoma"/>
                <a:cs typeface="QCWBTO+Tahoma"/>
              </a:rPr>
              <a:t>квалификацию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17">
                <a:solidFill>
                  <a:srgbClr val="002060"/>
                </a:solidFill>
                <a:latin typeface="QCWBTO+Tahoma"/>
                <a:cs typeface="QCWBTO+Tahoma"/>
              </a:rPr>
              <a:t>по</a:t>
            </a:r>
            <a:r>
              <a:rPr dirty="0" sz="1100" spc="-12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1">
                <a:solidFill>
                  <a:srgbClr val="002060"/>
                </a:solidFill>
                <a:latin typeface="QCWBTO+Tahoma"/>
                <a:cs typeface="QCWBTO+Tahoma"/>
              </a:rPr>
              <a:t>программам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0">
                <a:solidFill>
                  <a:srgbClr val="002060"/>
                </a:solidFill>
                <a:latin typeface="QCWBTO+Tahoma"/>
                <a:cs typeface="QCWBTO+Tahoma"/>
              </a:rPr>
              <a:t>из</a:t>
            </a:r>
          </a:p>
          <a:p>
            <a:pPr marL="0" marR="0">
              <a:lnSpc>
                <a:spcPts val="1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23">
                <a:solidFill>
                  <a:srgbClr val="002060"/>
                </a:solidFill>
                <a:latin typeface="QCWBTO+Tahoma"/>
                <a:cs typeface="QCWBTO+Tahoma"/>
              </a:rPr>
              <a:t>федерального</a:t>
            </a:r>
            <a:r>
              <a:rPr dirty="0" sz="1100" spc="3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4">
                <a:solidFill>
                  <a:srgbClr val="002060"/>
                </a:solidFill>
                <a:latin typeface="QCWBTO+Tahoma"/>
                <a:cs typeface="QCWBTO+Tahoma"/>
              </a:rPr>
              <a:t>реестра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3">
                <a:solidFill>
                  <a:srgbClr val="002060"/>
                </a:solidFill>
                <a:latin typeface="QCWBTO+Tahoma"/>
                <a:cs typeface="QCWBTO+Tahoma"/>
              </a:rPr>
              <a:t>(в</a:t>
            </a:r>
            <a:r>
              <a:rPr dirty="0" sz="1100" spc="-1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4">
                <a:solidFill>
                  <a:srgbClr val="002060"/>
                </a:solidFill>
                <a:latin typeface="QCWBTO+Tahoma"/>
                <a:cs typeface="QCWBTO+Tahoma"/>
              </a:rPr>
              <a:t>год),</a:t>
            </a:r>
            <a:r>
              <a:rPr dirty="0" sz="1100" spc="18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0">
                <a:solidFill>
                  <a:srgbClr val="002060"/>
                </a:solidFill>
                <a:latin typeface="QCWBTO+Tahoma"/>
                <a:cs typeface="QCWBTO+Tahoma"/>
              </a:rPr>
              <a:t>не</a:t>
            </a:r>
            <a:r>
              <a:rPr dirty="0" sz="1100" spc="-15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3">
                <a:solidFill>
                  <a:srgbClr val="002060"/>
                </a:solidFill>
                <a:latin typeface="QCWBTO+Tahoma"/>
                <a:cs typeface="QCWBTO+Tahoma"/>
              </a:rPr>
              <a:t>менее</a:t>
            </a:r>
            <a:r>
              <a:rPr dirty="0" sz="1100" spc="-12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4">
                <a:solidFill>
                  <a:srgbClr val="002060"/>
                </a:solidFill>
                <a:latin typeface="QCWBTO+Tahoma"/>
                <a:cs typeface="QCWBTO+Tahoma"/>
              </a:rPr>
              <a:t>80%</a:t>
            </a:r>
          </a:p>
          <a:p>
            <a:pPr marL="114300" marR="0">
              <a:lnSpc>
                <a:spcPts val="1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21">
                <a:solidFill>
                  <a:srgbClr val="002060"/>
                </a:solidFill>
                <a:latin typeface="QCWBTO+Tahoma"/>
                <a:cs typeface="QCWBTO+Tahoma"/>
              </a:rPr>
              <a:t>педработников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0">
                <a:solidFill>
                  <a:srgbClr val="002060"/>
                </a:solidFill>
                <a:latin typeface="QCWBTO+Tahoma"/>
                <a:cs typeface="QCWBTO+Tahoma"/>
              </a:rPr>
              <a:t>прошло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3">
                <a:solidFill>
                  <a:srgbClr val="002060"/>
                </a:solidFill>
                <a:latin typeface="QCWBTO+Tahoma"/>
                <a:cs typeface="QCWBTO+Tahoma"/>
              </a:rPr>
              <a:t>ПК</a:t>
            </a:r>
            <a:r>
              <a:rPr dirty="0" sz="1100" spc="-12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0">
                <a:solidFill>
                  <a:srgbClr val="002060"/>
                </a:solidFill>
                <a:latin typeface="QCWBTO+Tahoma"/>
                <a:cs typeface="QCWBTO+Tahoma"/>
              </a:rPr>
              <a:t>по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инстр</a:t>
            </a:r>
            <a:r>
              <a:rPr dirty="0" sz="1100">
                <a:solidFill>
                  <a:srgbClr val="002060"/>
                </a:solidFill>
                <a:latin typeface="RATEDJ+Tahoma"/>
                <a:cs typeface="RATEDJ+Tahoma"/>
              </a:rPr>
              <a:t>.</a:t>
            </a:r>
            <a:r>
              <a:rPr dirty="0" sz="1100" spc="-17">
                <a:solidFill>
                  <a:srgbClr val="002060"/>
                </a:solidFill>
                <a:latin typeface="RATEDJ+Tahoma"/>
                <a:cs typeface="RATEDJ+Tahoma"/>
              </a:rPr>
              <a:t> </a:t>
            </a: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ЦОС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18769" y="4986454"/>
            <a:ext cx="1374933" cy="7709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6">
                <a:solidFill>
                  <a:srgbClr val="002060"/>
                </a:solidFill>
                <a:latin typeface="QCWBTO+Tahoma"/>
                <a:cs typeface="QCWBTO+Tahoma"/>
              </a:rPr>
              <a:t>Развитие</a:t>
            </a:r>
            <a:r>
              <a:rPr dirty="0" sz="1200" spc="14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200" spc="-24">
                <a:solidFill>
                  <a:srgbClr val="002060"/>
                </a:solidFill>
                <a:latin typeface="QCWBTO+Tahoma"/>
                <a:cs typeface="QCWBTO+Tahoma"/>
              </a:rPr>
              <a:t>системы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 spc="-26">
                <a:solidFill>
                  <a:srgbClr val="002060"/>
                </a:solidFill>
                <a:latin typeface="QCWBTO+Tahoma"/>
                <a:cs typeface="QCWBTO+Tahoma"/>
              </a:rPr>
              <a:t>наставничества</a:t>
            </a:r>
          </a:p>
          <a:p>
            <a:pPr marL="0" marR="0">
              <a:lnSpc>
                <a:spcPts val="14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4">
                <a:solidFill>
                  <a:srgbClr val="002060"/>
                </a:solidFill>
                <a:latin typeface="QCWBTO+Tahoma"/>
                <a:cs typeface="QCWBTO+Tahoma"/>
              </a:rPr>
              <a:t>(методические</a:t>
            </a:r>
          </a:p>
          <a:p>
            <a:pPr marL="0" marR="0">
              <a:lnSpc>
                <a:spcPts val="144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 spc="-25">
                <a:solidFill>
                  <a:srgbClr val="002060"/>
                </a:solidFill>
                <a:latin typeface="QCWBTO+Tahoma"/>
                <a:cs typeface="QCWBTO+Tahoma"/>
              </a:rPr>
              <a:t>рекомендации)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916168" y="5534795"/>
            <a:ext cx="6090977" cy="2079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Наличие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в</a:t>
            </a:r>
            <a:r>
              <a:rPr dirty="0" sz="1100" spc="-43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ОО</a:t>
            </a:r>
            <a:r>
              <a:rPr dirty="0" sz="1100" spc="-2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положения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о</a:t>
            </a:r>
            <a:r>
              <a:rPr dirty="0" sz="1100" spc="-39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4">
                <a:solidFill>
                  <a:srgbClr val="002060"/>
                </a:solidFill>
                <a:latin typeface="QCWBTO+Tahoma"/>
                <a:cs typeface="QCWBTO+Tahoma"/>
              </a:rPr>
              <a:t>наставничестве,</a:t>
            </a:r>
            <a:r>
              <a:rPr dirty="0" sz="1100" spc="1293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>
                <a:solidFill>
                  <a:srgbClr val="002060"/>
                </a:solidFill>
                <a:latin typeface="EUKFPK+Wingdings"/>
                <a:cs typeface="EUKFPK+Wingdings"/>
              </a:rPr>
              <a:t></a:t>
            </a:r>
            <a:r>
              <a:rPr dirty="0" sz="1100" spc="217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Наличие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в</a:t>
            </a:r>
            <a:r>
              <a:rPr dirty="0" sz="1100" spc="-43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ОО</a:t>
            </a:r>
            <a:r>
              <a:rPr dirty="0" sz="1100" spc="-2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положения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о</a:t>
            </a:r>
            <a:r>
              <a:rPr dirty="0" sz="1100" spc="-39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4">
                <a:solidFill>
                  <a:srgbClr val="002060"/>
                </a:solidFill>
                <a:latin typeface="QCWBTO+Tahoma"/>
                <a:cs typeface="QCWBTO+Tahoma"/>
              </a:rPr>
              <a:t>наставничестве,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127883" y="5570145"/>
            <a:ext cx="2456209" cy="2227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  <a:r>
              <a:rPr dirty="0" sz="1200" spc="115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1200" spc="-25" b="1">
                <a:solidFill>
                  <a:srgbClr val="008000"/>
                </a:solidFill>
                <a:latin typeface="VNEFBG+Tahoma Bold"/>
                <a:cs typeface="VNEFBG+Tahoma Bold"/>
              </a:rPr>
              <a:t>Наличие</a:t>
            </a:r>
            <a:r>
              <a:rPr dirty="0" sz="120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b="1">
                <a:solidFill>
                  <a:srgbClr val="008000"/>
                </a:solidFill>
                <a:latin typeface="VNEFBG+Tahoma Bold"/>
                <a:cs typeface="VNEFBG+Tahoma Bold"/>
              </a:rPr>
              <a:t>в</a:t>
            </a:r>
            <a:r>
              <a:rPr dirty="0" sz="1200" spc="-49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4" b="1">
                <a:solidFill>
                  <a:srgbClr val="008000"/>
                </a:solidFill>
                <a:latin typeface="VNEFBG+Tahoma Bold"/>
                <a:cs typeface="VNEFBG+Tahoma Bold"/>
              </a:rPr>
              <a:t>ОО</a:t>
            </a:r>
            <a:r>
              <a:rPr dirty="0" sz="1200" spc="-16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spc="-23" b="1">
                <a:solidFill>
                  <a:srgbClr val="008000"/>
                </a:solidFill>
                <a:latin typeface="VNEFBG+Tahoma Bold"/>
                <a:cs typeface="VNEFBG+Tahoma Bold"/>
              </a:rPr>
              <a:t>положения</a:t>
            </a:r>
            <a:r>
              <a:rPr dirty="0" sz="120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200" b="1">
                <a:solidFill>
                  <a:srgbClr val="008000"/>
                </a:solidFill>
                <a:latin typeface="VNEFBG+Tahoma Bold"/>
                <a:cs typeface="VNEFBG+Tahoma Bold"/>
              </a:rPr>
              <a:t>о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861304" y="5702435"/>
            <a:ext cx="2871093" cy="374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наличие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педработников,</a:t>
            </a:r>
            <a:r>
              <a:rPr dirty="0" sz="1100" spc="16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1">
                <a:solidFill>
                  <a:srgbClr val="002060"/>
                </a:solidFill>
                <a:latin typeface="QCWBTO+Tahoma"/>
                <a:cs typeface="QCWBTO+Tahoma"/>
              </a:rPr>
              <a:t>прошедших</a:t>
            </a:r>
            <a:r>
              <a:rPr dirty="0" sz="1100" spc="-16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3">
                <a:solidFill>
                  <a:srgbClr val="002060"/>
                </a:solidFill>
                <a:latin typeface="QCWBTO+Tahoma"/>
                <a:cs typeface="QCWBTO+Tahoma"/>
              </a:rPr>
              <a:t>ПК</a:t>
            </a:r>
            <a:r>
              <a:rPr dirty="0" sz="1100" spc="-12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0">
                <a:solidFill>
                  <a:srgbClr val="002060"/>
                </a:solidFill>
                <a:latin typeface="QCWBTO+Tahoma"/>
                <a:cs typeface="QCWBTO+Tahoma"/>
              </a:rPr>
              <a:t>по</a:t>
            </a:r>
          </a:p>
          <a:p>
            <a:pPr marL="874776" marR="0">
              <a:lnSpc>
                <a:spcPts val="13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100" spc="-23">
                <a:solidFill>
                  <a:srgbClr val="002060"/>
                </a:solidFill>
                <a:latin typeface="QCWBTO+Tahoma"/>
                <a:cs typeface="QCWBTO+Tahoma"/>
              </a:rPr>
              <a:t>наставничеству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951976" y="5702435"/>
            <a:ext cx="3009163" cy="710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7471" marR="0">
              <a:lnSpc>
                <a:spcPts val="133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педработников,</a:t>
            </a:r>
            <a:r>
              <a:rPr dirty="0" sz="1100" spc="16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19">
                <a:solidFill>
                  <a:srgbClr val="002060"/>
                </a:solidFill>
                <a:latin typeface="QCWBTO+Tahoma"/>
                <a:cs typeface="QCWBTO+Tahoma"/>
              </a:rPr>
              <a:t>прошедших</a:t>
            </a:r>
            <a:r>
              <a:rPr dirty="0" sz="1100" spc="-19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1">
                <a:solidFill>
                  <a:srgbClr val="002060"/>
                </a:solidFill>
                <a:latin typeface="QCWBTO+Tahoma"/>
                <a:cs typeface="QCWBTO+Tahoma"/>
              </a:rPr>
              <a:t>ПК</a:t>
            </a:r>
            <a:r>
              <a:rPr dirty="0" sz="1100" spc="-12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17">
                <a:solidFill>
                  <a:srgbClr val="002060"/>
                </a:solidFill>
                <a:latin typeface="QCWBTO+Tahoma"/>
                <a:cs typeface="QCWBTO+Tahoma"/>
              </a:rPr>
              <a:t>по</a:t>
            </a:r>
          </a:p>
          <a:p>
            <a:pPr marL="233171" marR="0">
              <a:lnSpc>
                <a:spcPts val="13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100" spc="-23">
                <a:solidFill>
                  <a:srgbClr val="002060"/>
                </a:solidFill>
                <a:latin typeface="QCWBTO+Tahoma"/>
                <a:cs typeface="QCWBTO+Tahoma"/>
              </a:rPr>
              <a:t>наставничеству,</a:t>
            </a:r>
            <a:r>
              <a:rPr dirty="0" sz="1100" spc="42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3">
                <a:solidFill>
                  <a:srgbClr val="002060"/>
                </a:solidFill>
                <a:latin typeface="QCWBTO+Tahoma"/>
                <a:cs typeface="QCWBTO+Tahoma"/>
              </a:rPr>
              <a:t>аттестованных</a:t>
            </a:r>
            <a:r>
              <a:rPr dirty="0" sz="1100" spc="21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0">
                <a:solidFill>
                  <a:srgbClr val="002060"/>
                </a:solidFill>
                <a:latin typeface="QCWBTO+Tahoma"/>
                <a:cs typeface="QCWBTO+Tahoma"/>
              </a:rPr>
              <a:t>по</a:t>
            </a:r>
            <a:r>
              <a:rPr dirty="0" sz="11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кв.</a:t>
            </a:r>
          </a:p>
          <a:p>
            <a:pPr marL="0" marR="0">
              <a:lnSpc>
                <a:spcPts val="1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категории</a:t>
            </a:r>
            <a:r>
              <a:rPr dirty="0" sz="1100" spc="17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3">
                <a:solidFill>
                  <a:srgbClr val="002060"/>
                </a:solidFill>
                <a:latin typeface="QCWBTO+Tahoma"/>
                <a:cs typeface="QCWBTO+Tahoma"/>
              </a:rPr>
              <a:t>«педагог</a:t>
            </a:r>
            <a:r>
              <a:rPr dirty="0" sz="1100" spc="-28">
                <a:solidFill>
                  <a:srgbClr val="002060"/>
                </a:solidFill>
                <a:latin typeface="RATEDJ+Tahoma"/>
                <a:cs typeface="RATEDJ+Tahoma"/>
              </a:rPr>
              <a:t>-</a:t>
            </a:r>
            <a:r>
              <a:rPr dirty="0" sz="1100" spc="-21">
                <a:solidFill>
                  <a:srgbClr val="002060"/>
                </a:solidFill>
                <a:latin typeface="QCWBTO+Tahoma"/>
                <a:cs typeface="QCWBTO+Tahoma"/>
              </a:rPr>
              <a:t>наставник»,</a:t>
            </a:r>
            <a:r>
              <a:rPr dirty="0" sz="1100" spc="4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0">
                <a:solidFill>
                  <a:srgbClr val="002060"/>
                </a:solidFill>
                <a:latin typeface="QCWBTO+Tahoma"/>
                <a:cs typeface="QCWBTO+Tahoma"/>
              </a:rPr>
              <a:t>ОО</a:t>
            </a:r>
            <a:r>
              <a:rPr dirty="0" sz="1100" spc="-2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1">
                <a:solidFill>
                  <a:srgbClr val="002060"/>
                </a:solidFill>
                <a:latin typeface="QCWBTO+Tahoma"/>
                <a:cs typeface="QCWBTO+Tahoma"/>
              </a:rPr>
              <a:t>является</a:t>
            </a:r>
          </a:p>
          <a:p>
            <a:pPr marL="298704" marR="0">
              <a:lnSpc>
                <a:spcPts val="1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21">
                <a:solidFill>
                  <a:srgbClr val="002060"/>
                </a:solidFill>
                <a:latin typeface="QCWBTO+Tahoma"/>
                <a:cs typeface="QCWBTO+Tahoma"/>
              </a:rPr>
              <a:t>базой</a:t>
            </a:r>
            <a:r>
              <a:rPr dirty="0" sz="1100" spc="-19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4">
                <a:solidFill>
                  <a:srgbClr val="002060"/>
                </a:solidFill>
                <a:latin typeface="QCWBTO+Tahoma"/>
                <a:cs typeface="QCWBTO+Tahoma"/>
              </a:rPr>
              <a:t>для</a:t>
            </a:r>
            <a:r>
              <a:rPr dirty="0" sz="1100" spc="-13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практической</a:t>
            </a:r>
            <a:r>
              <a:rPr dirty="0" sz="1100" spc="29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02060"/>
                </a:solidFill>
                <a:latin typeface="QCWBTO+Tahoma"/>
                <a:cs typeface="QCWBTO+Tahoma"/>
              </a:rPr>
              <a:t>подготовки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756025" y="5753025"/>
            <a:ext cx="1411634" cy="2220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3" b="1">
                <a:solidFill>
                  <a:srgbClr val="008000"/>
                </a:solidFill>
                <a:latin typeface="VNEFBG+Tahoma Bold"/>
                <a:cs typeface="VNEFBG+Tahoma Bold"/>
              </a:rPr>
              <a:t>наставничестве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32257" y="6124815"/>
            <a:ext cx="222125" cy="207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2060"/>
                </a:solidFill>
                <a:latin typeface="EUKFPK+Wingdings"/>
                <a:cs typeface="EUKFPK+Wingdings"/>
              </a:rPr>
              <a:t>.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18769" y="6109337"/>
            <a:ext cx="1669033" cy="4049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5">
                <a:solidFill>
                  <a:srgbClr val="002060"/>
                </a:solidFill>
                <a:latin typeface="QCWBTO+Tahoma"/>
                <a:cs typeface="QCWBTO+Tahoma"/>
              </a:rPr>
              <a:t>Участие</a:t>
            </a:r>
            <a:r>
              <a:rPr dirty="0" sz="12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200" spc="-24">
                <a:solidFill>
                  <a:srgbClr val="002060"/>
                </a:solidFill>
                <a:latin typeface="QCWBTO+Tahoma"/>
                <a:cs typeface="QCWBTO+Tahoma"/>
              </a:rPr>
              <a:t>педагогов</a:t>
            </a:r>
            <a:r>
              <a:rPr dirty="0" sz="12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200">
                <a:solidFill>
                  <a:srgbClr val="002060"/>
                </a:solidFill>
                <a:latin typeface="QCWBTO+Tahoma"/>
                <a:cs typeface="QCWBTO+Tahoma"/>
              </a:rPr>
              <a:t>в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 spc="-25">
                <a:solidFill>
                  <a:srgbClr val="002060"/>
                </a:solidFill>
                <a:latin typeface="QCWBTO+Tahoma"/>
                <a:cs typeface="QCWBTO+Tahoma"/>
              </a:rPr>
              <a:t>конкурсном</a:t>
            </a:r>
            <a:r>
              <a:rPr dirty="0" sz="1200" spc="11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1200" spc="-26">
                <a:solidFill>
                  <a:srgbClr val="002060"/>
                </a:solidFill>
                <a:latin typeface="QCWBTO+Tahoma"/>
                <a:cs typeface="QCWBTO+Tahoma"/>
              </a:rPr>
              <a:t>движении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158361" y="6292649"/>
            <a:ext cx="392103" cy="3767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6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936359" y="6358983"/>
            <a:ext cx="331998" cy="2918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0275062" y="6358983"/>
            <a:ext cx="331998" cy="2918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6066" y="158636"/>
            <a:ext cx="3502504" cy="4085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45" b="1">
                <a:solidFill>
                  <a:srgbClr val="031b83"/>
                </a:solidFill>
                <a:latin typeface="DKQBMO+Verdana Bold"/>
                <a:cs typeface="DKQBMO+Verdana Bold"/>
              </a:rPr>
              <a:t>Школьный</a:t>
            </a:r>
            <a:r>
              <a:rPr dirty="0" sz="2400" spc="29" b="1">
                <a:solidFill>
                  <a:srgbClr val="031b83"/>
                </a:solidFill>
                <a:latin typeface="DKQBMO+Verdana Bold"/>
                <a:cs typeface="DKQBMO+Verdana Bold"/>
              </a:rPr>
              <a:t> </a:t>
            </a:r>
            <a:r>
              <a:rPr dirty="0" sz="2400" spc="46" b="1">
                <a:solidFill>
                  <a:srgbClr val="031b83"/>
                </a:solidFill>
                <a:latin typeface="DKQBMO+Verdana Bold"/>
                <a:cs typeface="DKQBMO+Verdana Bold"/>
              </a:rPr>
              <a:t>климат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7765" y="608001"/>
            <a:ext cx="3743524" cy="4049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81">
                <a:solidFill>
                  <a:srgbClr val="031b83"/>
                </a:solidFill>
                <a:latin typeface="QCWBTO+Tahoma"/>
                <a:cs typeface="QCWBTO+Tahoma"/>
              </a:rPr>
              <a:t>Критерии</a:t>
            </a:r>
            <a:r>
              <a:rPr dirty="0" sz="1200" spc="11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83">
                <a:solidFill>
                  <a:srgbClr val="031b83"/>
                </a:solidFill>
                <a:latin typeface="QCWBTO+Tahoma"/>
                <a:cs typeface="QCWBTO+Tahoma"/>
              </a:rPr>
              <a:t>единого</a:t>
            </a:r>
            <a:r>
              <a:rPr dirty="0" sz="1200" spc="8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82">
                <a:solidFill>
                  <a:srgbClr val="031b83"/>
                </a:solidFill>
                <a:latin typeface="QCWBTO+Tahoma"/>
                <a:cs typeface="QCWBTO+Tahoma"/>
              </a:rPr>
              <a:t>образовательного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 spc="81">
                <a:solidFill>
                  <a:srgbClr val="031b83"/>
                </a:solidFill>
                <a:latin typeface="QCWBTO+Tahoma"/>
                <a:cs typeface="QCWBTO+Tahoma"/>
              </a:rPr>
              <a:t>пространства</a:t>
            </a:r>
            <a:r>
              <a:rPr dirty="0" sz="1200" spc="1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81">
                <a:solidFill>
                  <a:srgbClr val="031b83"/>
                </a:solidFill>
                <a:latin typeface="QCWBTO+Tahoma"/>
                <a:cs typeface="QCWBTO+Tahoma"/>
              </a:rPr>
              <a:t>(разрабатываемые</a:t>
            </a:r>
            <a:r>
              <a:rPr dirty="0" sz="1200" spc="13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83">
                <a:solidFill>
                  <a:srgbClr val="031b83"/>
                </a:solidFill>
                <a:latin typeface="QCWBTO+Tahoma"/>
                <a:cs typeface="QCWBTO+Tahoma"/>
              </a:rPr>
              <a:t>документы)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64531" y="1055790"/>
            <a:ext cx="1079288" cy="2533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24" b="1">
                <a:solidFill>
                  <a:srgbClr val="008000"/>
                </a:solidFill>
                <a:latin typeface="VNEFBG+Tahoma Bold"/>
                <a:cs typeface="VNEFBG+Tahoma Bold"/>
              </a:rPr>
              <a:t>БАЗОВЫЙ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13727" y="1057340"/>
            <a:ext cx="787639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8" b="1">
                <a:solidFill>
                  <a:srgbClr val="031b83"/>
                </a:solidFill>
                <a:latin typeface="VNEFBG+Tahoma Bold"/>
                <a:cs typeface="VNEFBG+Tahoma Bold"/>
              </a:rPr>
              <a:t>СРЕДНИЙ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478010" y="1057340"/>
            <a:ext cx="760895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9" b="1">
                <a:solidFill>
                  <a:srgbClr val="031b83"/>
                </a:solidFill>
                <a:latin typeface="VNEFBG+Tahoma Bold"/>
                <a:cs typeface="VNEFBG+Tahoma Bold"/>
              </a:rPr>
              <a:t>ПОЛНЫЙ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7959" y="1739322"/>
            <a:ext cx="3662852" cy="2304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BVFDKL+Arial"/>
                <a:cs typeface="BVFDKL+Arial"/>
              </a:rPr>
              <a:t>•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Наличие</a:t>
            </a:r>
            <a:r>
              <a:rPr dirty="0" sz="900" spc="2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локальных</a:t>
            </a:r>
            <a:r>
              <a:rPr dirty="0" sz="900" spc="1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нормативных</a:t>
            </a:r>
            <a:r>
              <a:rPr dirty="0" sz="900" spc="5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актов</a:t>
            </a:r>
            <a:r>
              <a:rPr dirty="0" sz="900" spc="1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7">
                <a:solidFill>
                  <a:srgbClr val="031b83"/>
                </a:solidFill>
                <a:latin typeface="QCWBTO+Tahoma"/>
                <a:cs typeface="QCWBTO+Tahoma"/>
              </a:rPr>
              <a:t>по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организации</a:t>
            </a:r>
            <a:r>
              <a:rPr dirty="0" sz="900" spc="3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2">
                <a:solidFill>
                  <a:srgbClr val="031b83"/>
                </a:solidFill>
                <a:latin typeface="QCWBTO+Tahoma"/>
                <a:cs typeface="QCWBTO+Tahoma"/>
              </a:rPr>
              <a:t>психолого</a:t>
            </a:r>
            <a:r>
              <a:rPr dirty="0" sz="900">
                <a:solidFill>
                  <a:srgbClr val="031b83"/>
                </a:solidFill>
                <a:latin typeface="RATEDJ+Tahoma"/>
                <a:cs typeface="RATEDJ+Tahoma"/>
              </a:rPr>
              <a:t>-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80102" y="1879114"/>
            <a:ext cx="302065" cy="772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584"/>
              </a:lnSpc>
              <a:spcBef>
                <a:spcPts val="407"/>
              </a:spcBef>
              <a:spcAft>
                <a:spcPts val="0"/>
              </a:spcAft>
            </a:pPr>
            <a:r>
              <a:rPr dirty="0" sz="145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486"/>
              </a:spcBef>
              <a:spcAft>
                <a:spcPts val="0"/>
              </a:spcAft>
            </a:pPr>
            <a:r>
              <a:rPr dirty="0" sz="15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025893" y="1888532"/>
            <a:ext cx="302065" cy="7720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584"/>
              </a:lnSpc>
              <a:spcBef>
                <a:spcPts val="405"/>
              </a:spcBef>
              <a:spcAft>
                <a:spcPts val="0"/>
              </a:spcAft>
            </a:pPr>
            <a:r>
              <a:rPr dirty="0" sz="14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489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87959" y="1911929"/>
            <a:ext cx="3942103" cy="176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педагогического</a:t>
            </a:r>
            <a:r>
              <a:rPr dirty="0" sz="900" spc="4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сопровождения</a:t>
            </a:r>
            <a:r>
              <a:rPr dirty="0" sz="900" spc="4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участников</a:t>
            </a:r>
            <a:r>
              <a:rPr dirty="0" sz="900" spc="3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образовательных</a:t>
            </a:r>
            <a:r>
              <a:rPr dirty="0" sz="900" spc="5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отношений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307703" y="1914801"/>
            <a:ext cx="302065" cy="7723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584"/>
              </a:lnSpc>
              <a:spcBef>
                <a:spcPts val="407"/>
              </a:spcBef>
              <a:spcAft>
                <a:spcPts val="0"/>
              </a:spcAft>
            </a:pPr>
            <a:r>
              <a:rPr dirty="0" sz="14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486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87959" y="2013641"/>
            <a:ext cx="3886400" cy="2304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BVFDKL+Arial"/>
                <a:cs typeface="BVFDKL+Arial"/>
              </a:rPr>
              <a:t>•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Реализация</a:t>
            </a:r>
            <a:r>
              <a:rPr dirty="0" sz="900" spc="4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деятельности</a:t>
            </a:r>
            <a:r>
              <a:rPr dirty="0" sz="900" spc="2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педагога</a:t>
            </a:r>
            <a:r>
              <a:rPr dirty="0" sz="900" spc="-27">
                <a:solidFill>
                  <a:srgbClr val="031b83"/>
                </a:solidFill>
                <a:latin typeface="RATEDJ+Tahoma"/>
                <a:cs typeface="RATEDJ+Tahoma"/>
              </a:rPr>
              <a:t>-</a:t>
            </a:r>
            <a:r>
              <a:rPr dirty="0" sz="900" spc="-19">
                <a:solidFill>
                  <a:srgbClr val="031b83"/>
                </a:solidFill>
                <a:latin typeface="QCWBTO+Tahoma"/>
                <a:cs typeface="QCWBTO+Tahoma"/>
              </a:rPr>
              <a:t>психолога</a:t>
            </a:r>
            <a:r>
              <a:rPr dirty="0" sz="900" spc="3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  <a:r>
              <a:rPr dirty="0" sz="900" spc="-3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социального</a:t>
            </a:r>
            <a:r>
              <a:rPr dirty="0" sz="900" spc="2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педагога</a:t>
            </a:r>
            <a:r>
              <a:rPr dirty="0" sz="900" spc="2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87959" y="2186249"/>
            <a:ext cx="2666386" cy="176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соответствии</a:t>
            </a:r>
            <a:r>
              <a:rPr dirty="0" sz="900" spc="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с</a:t>
            </a:r>
            <a:r>
              <a:rPr dirty="0" sz="900" spc="-4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2">
                <a:solidFill>
                  <a:srgbClr val="031b83"/>
                </a:solidFill>
                <a:latin typeface="QCWBTO+Tahoma"/>
                <a:cs typeface="QCWBTO+Tahoma"/>
              </a:rPr>
              <a:t>профессиональными</a:t>
            </a:r>
            <a:r>
              <a:rPr dirty="0" sz="900" spc="3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стандартами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87959" y="2287962"/>
            <a:ext cx="3653614" cy="4919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BVFDKL+Arial"/>
                <a:cs typeface="BVFDKL+Arial"/>
              </a:rPr>
              <a:t>•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Создание</a:t>
            </a:r>
            <a:r>
              <a:rPr dirty="0" sz="900" spc="2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условий</a:t>
            </a:r>
            <a:r>
              <a:rPr dirty="0" sz="900" spc="1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сопровождения</a:t>
            </a:r>
            <a:r>
              <a:rPr dirty="0" sz="900" spc="5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900" spc="-3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соответствии</a:t>
            </a:r>
            <a:r>
              <a:rPr dirty="0" sz="900" spc="3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с</a:t>
            </a:r>
            <a:r>
              <a:rPr dirty="0" sz="900" spc="-3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Методическими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рекомендациями</a:t>
            </a:r>
            <a:r>
              <a:rPr dirty="0" sz="900" spc="3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7">
                <a:solidFill>
                  <a:srgbClr val="031b83"/>
                </a:solidFill>
                <a:latin typeface="QCWBTO+Tahoma"/>
                <a:cs typeface="QCWBTO+Tahoma"/>
              </a:rPr>
              <a:t>по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1">
                <a:solidFill>
                  <a:srgbClr val="031b83"/>
                </a:solidFill>
                <a:latin typeface="QCWBTO+Tahoma"/>
                <a:cs typeface="QCWBTO+Tahoma"/>
              </a:rPr>
              <a:t>функционированию</a:t>
            </a:r>
            <a:r>
              <a:rPr dirty="0" sz="900" spc="3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психологических</a:t>
            </a:r>
            <a:r>
              <a:rPr dirty="0" sz="900" spc="4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2">
                <a:solidFill>
                  <a:srgbClr val="031b83"/>
                </a:solidFill>
                <a:latin typeface="QCWBTO+Tahoma"/>
                <a:cs typeface="QCWBTO+Tahoma"/>
              </a:rPr>
              <a:t>служб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2">
                <a:solidFill>
                  <a:srgbClr val="031b83"/>
                </a:solidFill>
                <a:latin typeface="QCWBTO+Tahoma"/>
                <a:cs typeface="QCWBTO+Tahoma"/>
              </a:rPr>
              <a:t>общеобразовательных</a:t>
            </a:r>
            <a:r>
              <a:rPr dirty="0" sz="900" spc="3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организациях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87959" y="2699441"/>
            <a:ext cx="3989096" cy="50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BVFDKL+Arial"/>
                <a:cs typeface="BVFDKL+Arial"/>
              </a:rPr>
              <a:t>•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Организация</a:t>
            </a:r>
            <a:r>
              <a:rPr dirty="0" sz="900" spc="4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сопровождения</a:t>
            </a:r>
            <a:r>
              <a:rPr dirty="0" sz="900" spc="4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900" spc="-3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соответствии</a:t>
            </a:r>
            <a:r>
              <a:rPr dirty="0" sz="900" spc="3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с</a:t>
            </a:r>
            <a:r>
              <a:rPr dirty="0" sz="900" spc="-3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Концепцией</a:t>
            </a:r>
            <a:r>
              <a:rPr dirty="0" sz="900" spc="4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развития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психологической</a:t>
            </a:r>
            <a:r>
              <a:rPr dirty="0" sz="900" spc="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службы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900" spc="-3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системе</a:t>
            </a:r>
            <a:r>
              <a:rPr dirty="0" sz="900" spc="1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образования</a:t>
            </a:r>
            <a:r>
              <a:rPr dirty="0" sz="900" spc="4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Российской</a:t>
            </a:r>
            <a:r>
              <a:rPr dirty="0" sz="900" spc="2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7">
                <a:solidFill>
                  <a:srgbClr val="031b83"/>
                </a:solidFill>
                <a:latin typeface="QCWBTO+Tahoma"/>
                <a:cs typeface="QCWBTO+Tahoma"/>
              </a:rPr>
              <a:t>Федерации</a:t>
            </a:r>
            <a:r>
              <a:rPr dirty="0" sz="900" spc="5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7">
                <a:solidFill>
                  <a:srgbClr val="031b83"/>
                </a:solidFill>
                <a:latin typeface="QCWBTO+Tahoma"/>
                <a:cs typeface="QCWBTO+Tahoma"/>
              </a:rPr>
              <a:t>на</a:t>
            </a:r>
          </a:p>
          <a:p>
            <a:pPr marL="0" marR="0">
              <a:lnSpc>
                <a:spcPts val="1086"/>
              </a:lnSpc>
              <a:spcBef>
                <a:spcPts val="92"/>
              </a:spcBef>
              <a:spcAft>
                <a:spcPts val="0"/>
              </a:spcAft>
            </a:pPr>
            <a:r>
              <a:rPr dirty="0" sz="900" spc="-27">
                <a:solidFill>
                  <a:srgbClr val="031b83"/>
                </a:solidFill>
                <a:latin typeface="QCWBTO+Tahoma"/>
                <a:cs typeface="QCWBTO+Tahoma"/>
              </a:rPr>
              <a:t>период</a:t>
            </a:r>
            <a:r>
              <a:rPr dirty="0" sz="900" spc="3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до</a:t>
            </a:r>
            <a:r>
              <a:rPr dirty="0" sz="900" spc="-1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2025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года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880102" y="2922185"/>
            <a:ext cx="294881" cy="6739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584"/>
              </a:lnSpc>
              <a:spcBef>
                <a:spcPts val="1837"/>
              </a:spcBef>
              <a:spcAft>
                <a:spcPts val="0"/>
              </a:spcAft>
            </a:pPr>
            <a:r>
              <a:rPr dirty="0" sz="145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025893" y="2925233"/>
            <a:ext cx="302065" cy="671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1736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307703" y="2951776"/>
            <a:ext cx="302065" cy="6390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1432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58698" y="3271785"/>
            <a:ext cx="4059696" cy="648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BVFDKL+Arial"/>
                <a:cs typeface="BVFDKL+Arial"/>
              </a:rPr>
              <a:t>•</a:t>
            </a:r>
            <a:r>
              <a:rPr dirty="0" sz="1500" spc="-126">
                <a:solidFill>
                  <a:srgbClr val="031b83"/>
                </a:solidFill>
                <a:latin typeface="BVFDKL+Arial"/>
                <a:cs typeface="BVFDKL+Arial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Проведение</a:t>
            </a:r>
            <a:r>
              <a:rPr dirty="0" sz="900" spc="4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социально</a:t>
            </a:r>
            <a:r>
              <a:rPr dirty="0" sz="900" spc="-27">
                <a:solidFill>
                  <a:srgbClr val="031b83"/>
                </a:solidFill>
                <a:latin typeface="RATEDJ+Tahoma"/>
                <a:cs typeface="RATEDJ+Tahoma"/>
              </a:rPr>
              <a:t>-</a:t>
            </a:r>
            <a:r>
              <a:rPr dirty="0" sz="900" spc="-22">
                <a:solidFill>
                  <a:srgbClr val="031b83"/>
                </a:solidFill>
                <a:latin typeface="QCWBTO+Tahoma"/>
                <a:cs typeface="QCWBTO+Tahoma"/>
              </a:rPr>
              <a:t>психологического</a:t>
            </a:r>
            <a:r>
              <a:rPr dirty="0" sz="900" spc="4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тестирования</a:t>
            </a:r>
            <a:r>
              <a:rPr dirty="0" sz="900" spc="4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обучающихся</a:t>
            </a:r>
            <a:r>
              <a:rPr dirty="0" sz="900" spc="4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</a:p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2">
                <a:solidFill>
                  <a:srgbClr val="031b83"/>
                </a:solidFill>
                <a:latin typeface="QCWBTO+Tahoma"/>
                <a:cs typeface="QCWBTO+Tahoma"/>
              </a:rPr>
              <a:t>общеобразовательных</a:t>
            </a:r>
            <a:r>
              <a:rPr dirty="0" sz="900" spc="3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организациях</a:t>
            </a:r>
            <a:r>
              <a:rPr dirty="0" sz="900" spc="5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  <a:r>
              <a:rPr dirty="0" sz="900" spc="-3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профессиональных</a:t>
            </a:r>
            <a:r>
              <a:rPr dirty="0" sz="900" spc="5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образовательных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организациях,</a:t>
            </a:r>
            <a:r>
              <a:rPr dirty="0" sz="900" spc="4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2">
                <a:solidFill>
                  <a:srgbClr val="031b83"/>
                </a:solidFill>
                <a:latin typeface="QCWBTO+Tahoma"/>
                <a:cs typeface="QCWBTO+Tahoma"/>
              </a:rPr>
              <a:t>направленного</a:t>
            </a:r>
            <a:r>
              <a:rPr dirty="0" sz="900" spc="4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7">
                <a:solidFill>
                  <a:srgbClr val="031b83"/>
                </a:solidFill>
                <a:latin typeface="QCWBTO+Tahoma"/>
                <a:cs typeface="QCWBTO+Tahoma"/>
              </a:rPr>
              <a:t>на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профилактику</a:t>
            </a:r>
            <a:r>
              <a:rPr dirty="0" sz="900" spc="3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незаконного</a:t>
            </a:r>
            <a:r>
              <a:rPr dirty="0" sz="900" spc="4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потребления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обучающимися</a:t>
            </a:r>
            <a:r>
              <a:rPr dirty="0" sz="900" spc="4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наркотических</a:t>
            </a:r>
            <a:r>
              <a:rPr dirty="0" sz="900" spc="3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средств</a:t>
            </a:r>
            <a:r>
              <a:rPr dirty="0" sz="900" spc="1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  <a:r>
              <a:rPr dirty="0" sz="900" spc="-3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психотропных</a:t>
            </a:r>
            <a:r>
              <a:rPr dirty="0" sz="900" spc="3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веществ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025893" y="3833572"/>
            <a:ext cx="1396446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  <a:r>
              <a:rPr dirty="0" sz="1500" spc="-89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Штатное</a:t>
            </a:r>
            <a:r>
              <a:rPr dirty="0" sz="900" spc="2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расписание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880102" y="3881157"/>
            <a:ext cx="1366931" cy="207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  <a:r>
              <a:rPr dirty="0" sz="1200" spc="-9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800" spc="-21" b="1">
                <a:solidFill>
                  <a:srgbClr val="008000"/>
                </a:solidFill>
                <a:latin typeface="VNEFBG+Tahoma Bold"/>
                <a:cs typeface="VNEFBG+Tahoma Bold"/>
              </a:rPr>
              <a:t>Штатное</a:t>
            </a:r>
            <a:r>
              <a:rPr dirty="0" sz="800" spc="-17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800" spc="-22" b="1">
                <a:solidFill>
                  <a:srgbClr val="008000"/>
                </a:solidFill>
                <a:latin typeface="VNEFBG+Tahoma Bold"/>
                <a:cs typeface="VNEFBG+Tahoma Bold"/>
              </a:rPr>
              <a:t>расписание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307703" y="3865830"/>
            <a:ext cx="1396446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  <a:r>
              <a:rPr dirty="0" sz="1500" spc="-89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Штатное</a:t>
            </a:r>
            <a:r>
              <a:rPr dirty="0" sz="900" spc="2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расписание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32485" y="3952124"/>
            <a:ext cx="2601227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BVFDKL+Arial"/>
                <a:cs typeface="BVFDKL+Arial"/>
              </a:rPr>
              <a:t>•</a:t>
            </a:r>
            <a:r>
              <a:rPr dirty="0" sz="1500" spc="-126">
                <a:solidFill>
                  <a:srgbClr val="031b83"/>
                </a:solidFill>
                <a:latin typeface="BVFDKL+Arial"/>
                <a:cs typeface="BVFDKL+Arial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Наличие</a:t>
            </a:r>
            <a:r>
              <a:rPr dirty="0" sz="900" spc="2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900" spc="-3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организации</a:t>
            </a:r>
            <a:r>
              <a:rPr dirty="0" sz="900" spc="3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социального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педагога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025893" y="4005186"/>
            <a:ext cx="2147935" cy="229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  <a:r>
              <a:rPr dirty="0" sz="900" spc="-28">
                <a:solidFill>
                  <a:srgbClr val="031b83"/>
                </a:solidFill>
                <a:latin typeface="QCWBTO+Tahoma"/>
                <a:cs typeface="QCWBTO+Tahoma"/>
              </a:rPr>
              <a:t>Сетевая</a:t>
            </a:r>
            <a:r>
              <a:rPr dirty="0" sz="900" spc="3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форма/штатное</a:t>
            </a:r>
            <a:r>
              <a:rPr dirty="0" sz="900" spc="3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расписание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307703" y="4037718"/>
            <a:ext cx="2147695" cy="2292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  <a:r>
              <a:rPr dirty="0" sz="900" spc="-28">
                <a:solidFill>
                  <a:srgbClr val="031b83"/>
                </a:solidFill>
                <a:latin typeface="QCWBTO+Tahoma"/>
                <a:cs typeface="QCWBTO+Tahoma"/>
              </a:rPr>
              <a:t>Сетевая</a:t>
            </a:r>
            <a:r>
              <a:rPr dirty="0" sz="900" spc="3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форма/штатное</a:t>
            </a:r>
            <a:r>
              <a:rPr dirty="0" sz="900" spc="3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расписание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32485" y="4111935"/>
            <a:ext cx="1992805" cy="2304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BVFDKL+Arial"/>
                <a:cs typeface="BVFDKL+Arial"/>
              </a:rPr>
              <a:t>•</a:t>
            </a:r>
            <a:r>
              <a:rPr dirty="0" sz="1350" spc="-104">
                <a:solidFill>
                  <a:srgbClr val="031b83"/>
                </a:solidFill>
                <a:latin typeface="BVFDKL+Arial"/>
                <a:cs typeface="BVFDKL+Arial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Наличие</a:t>
            </a:r>
            <a:r>
              <a:rPr dirty="0" sz="900" spc="2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психологической</a:t>
            </a:r>
            <a:r>
              <a:rPr dirty="0" sz="900" spc="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службы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880102" y="4117376"/>
            <a:ext cx="1829458" cy="207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  <a:r>
              <a:rPr dirty="0" sz="800" spc="-20" b="1">
                <a:solidFill>
                  <a:srgbClr val="008000"/>
                </a:solidFill>
                <a:latin typeface="VNEFBG+Tahoma Bold"/>
                <a:cs typeface="VNEFBG+Tahoma Bold"/>
              </a:rPr>
              <a:t>Сетевая</a:t>
            </a:r>
            <a:r>
              <a:rPr dirty="0" sz="800" spc="-3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800" spc="-21" b="1">
                <a:solidFill>
                  <a:srgbClr val="008000"/>
                </a:solidFill>
                <a:latin typeface="VNEFBG+Tahoma Bold"/>
                <a:cs typeface="VNEFBG+Tahoma Bold"/>
              </a:rPr>
              <a:t>форма/дистанционно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32485" y="4243000"/>
            <a:ext cx="2440649" cy="2304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BVFDKL+Arial"/>
                <a:cs typeface="BVFDKL+Arial"/>
              </a:rPr>
              <a:t>•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Наличие</a:t>
            </a:r>
            <a:r>
              <a:rPr dirty="0" sz="900" spc="2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900" spc="-3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организации</a:t>
            </a:r>
            <a:r>
              <a:rPr dirty="0" sz="900" spc="3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педагога</a:t>
            </a:r>
            <a:r>
              <a:rPr dirty="0" sz="900" spc="-15">
                <a:solidFill>
                  <a:srgbClr val="031b83"/>
                </a:solidFill>
                <a:latin typeface="RATEDJ+Tahoma"/>
                <a:cs typeface="RATEDJ+Tahoma"/>
              </a:rPr>
              <a:t>-</a:t>
            </a:r>
            <a:r>
              <a:rPr dirty="0" sz="900" spc="-20">
                <a:solidFill>
                  <a:srgbClr val="031b83"/>
                </a:solidFill>
                <a:latin typeface="QCWBTO+Tahoma"/>
                <a:cs typeface="QCWBTO+Tahoma"/>
              </a:rPr>
              <a:t>психолога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025893" y="4247446"/>
            <a:ext cx="302304" cy="2498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307703" y="4259022"/>
            <a:ext cx="302065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880102" y="4347105"/>
            <a:ext cx="295120" cy="2397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58698" y="4391717"/>
            <a:ext cx="3038125" cy="2304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BVFDKL+Arial"/>
                <a:cs typeface="BVFDKL+Arial"/>
              </a:rPr>
              <a:t>•</a:t>
            </a:r>
            <a:r>
              <a:rPr dirty="0" sz="1350" spc="-104">
                <a:solidFill>
                  <a:srgbClr val="031b83"/>
                </a:solidFill>
                <a:latin typeface="BVFDKL+Arial"/>
                <a:cs typeface="BVFDKL+Arial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наличие</a:t>
            </a:r>
            <a:r>
              <a:rPr dirty="0" sz="900" spc="3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кабинета</a:t>
            </a:r>
            <a:r>
              <a:rPr dirty="0" sz="900" spc="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педагога</a:t>
            </a:r>
            <a:r>
              <a:rPr dirty="0" sz="900" spc="-27">
                <a:solidFill>
                  <a:srgbClr val="031b83"/>
                </a:solidFill>
                <a:latin typeface="RATEDJ+Tahoma"/>
                <a:cs typeface="RATEDJ+Tahoma"/>
              </a:rPr>
              <a:t>-</a:t>
            </a:r>
            <a:r>
              <a:rPr dirty="0" sz="900" spc="-19">
                <a:solidFill>
                  <a:srgbClr val="031b83"/>
                </a:solidFill>
                <a:latin typeface="QCWBTO+Tahoma"/>
                <a:cs typeface="QCWBTO+Tahoma"/>
              </a:rPr>
              <a:t>психолога</a:t>
            </a:r>
            <a:r>
              <a:rPr dirty="0" sz="900" spc="3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1">
                <a:solidFill>
                  <a:srgbClr val="031b83"/>
                </a:solidFill>
                <a:latin typeface="QCWBTO+Tahoma"/>
                <a:cs typeface="QCWBTO+Tahoma"/>
              </a:rPr>
              <a:t>для</a:t>
            </a:r>
            <a:r>
              <a:rPr dirty="0" sz="900" spc="-1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проведения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9307703" y="4527882"/>
            <a:ext cx="302065" cy="4720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37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58698" y="4564324"/>
            <a:ext cx="3487131" cy="176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коррекционно</a:t>
            </a:r>
            <a:r>
              <a:rPr dirty="0" sz="900" spc="-15">
                <a:solidFill>
                  <a:srgbClr val="031b83"/>
                </a:solidFill>
                <a:latin typeface="RATEDJ+Tahoma"/>
                <a:cs typeface="RATEDJ+Tahoma"/>
              </a:rPr>
              <a:t>-</a:t>
            </a:r>
            <a:r>
              <a:rPr dirty="0" sz="900" spc="-18">
                <a:solidFill>
                  <a:srgbClr val="031b83"/>
                </a:solidFill>
                <a:latin typeface="QCWBTO+Tahoma"/>
                <a:cs typeface="QCWBTO+Tahoma"/>
              </a:rPr>
              <a:t>развивающих</a:t>
            </a:r>
            <a:r>
              <a:rPr dirty="0" sz="900" spc="3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занятий</a:t>
            </a:r>
            <a:r>
              <a:rPr dirty="0" sz="900" spc="4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  <a:r>
              <a:rPr dirty="0" sz="900" spc="-3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проведения</a:t>
            </a:r>
            <a:r>
              <a:rPr dirty="0" sz="900" spc="4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консультаций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025893" y="4583888"/>
            <a:ext cx="302065" cy="4720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37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880102" y="4606840"/>
            <a:ext cx="1283151" cy="239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spc="-11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  <a:r>
              <a:rPr dirty="0" sz="950" spc="-25" b="1">
                <a:solidFill>
                  <a:srgbClr val="008000"/>
                </a:solidFill>
                <a:latin typeface="VNEFBG+Tahoma Bold"/>
                <a:cs typeface="VNEFBG+Tahoma Bold"/>
              </a:rPr>
              <a:t>Рекомендовано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58698" y="4742237"/>
            <a:ext cx="3631645" cy="348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BVFDKL+Arial"/>
                <a:cs typeface="BVFDKL+Arial"/>
              </a:rPr>
              <a:t>•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Наличие</a:t>
            </a:r>
            <a:r>
              <a:rPr dirty="0" sz="900" spc="2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2">
                <a:solidFill>
                  <a:srgbClr val="031b83"/>
                </a:solidFill>
                <a:latin typeface="QCWBTO+Tahoma"/>
                <a:cs typeface="QCWBTO+Tahoma"/>
              </a:rPr>
              <a:t>автоматизированного</a:t>
            </a:r>
            <a:r>
              <a:rPr dirty="0" sz="900" spc="4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рабочего</a:t>
            </a:r>
            <a:r>
              <a:rPr dirty="0" sz="900" spc="3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места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педагога</a:t>
            </a:r>
            <a:r>
              <a:rPr dirty="0" sz="900" spc="-15">
                <a:solidFill>
                  <a:srgbClr val="031b83"/>
                </a:solidFill>
                <a:latin typeface="RATEDJ+Tahoma"/>
                <a:cs typeface="RATEDJ+Tahoma"/>
              </a:rPr>
              <a:t>-</a:t>
            </a:r>
            <a:r>
              <a:rPr dirty="0" sz="900" spc="-20">
                <a:solidFill>
                  <a:srgbClr val="031b83"/>
                </a:solidFill>
                <a:latin typeface="QCWBTO+Tahoma"/>
                <a:cs typeface="QCWBTO+Tahoma"/>
              </a:rPr>
              <a:t>психолога</a:t>
            </a:r>
          </a:p>
          <a:p>
            <a:pPr marL="0" marR="0">
              <a:lnSpc>
                <a:spcPts val="1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  <a:r>
              <a:rPr dirty="0" sz="900" spc="-3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социального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педагога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880102" y="4872137"/>
            <a:ext cx="1614294" cy="207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  <a:r>
              <a:rPr dirty="0" sz="800" spc="-24" b="1">
                <a:solidFill>
                  <a:srgbClr val="008000"/>
                </a:solidFill>
                <a:latin typeface="VNEFBG+Tahoma Bold"/>
                <a:cs typeface="VNEFBG+Tahoma Bold"/>
              </a:rPr>
              <a:t>При</a:t>
            </a:r>
            <a:r>
              <a:rPr dirty="0" sz="800" spc="-12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800" spc="-19" b="1">
                <a:solidFill>
                  <a:srgbClr val="008000"/>
                </a:solidFill>
                <a:latin typeface="VNEFBG+Tahoma Bold"/>
                <a:cs typeface="VNEFBG+Tahoma Bold"/>
              </a:rPr>
              <a:t>наличии</a:t>
            </a:r>
            <a:r>
              <a:rPr dirty="0" sz="800" spc="-16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800" spc="-21" b="1">
                <a:solidFill>
                  <a:srgbClr val="008000"/>
                </a:solidFill>
                <a:latin typeface="VNEFBG+Tahoma Bold"/>
                <a:cs typeface="VNEFBG+Tahoma Bold"/>
              </a:rPr>
              <a:t>специалиста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880102" y="5108357"/>
            <a:ext cx="272132" cy="4434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331"/>
              </a:lnSpc>
              <a:spcBef>
                <a:spcPts val="578"/>
              </a:spcBef>
              <a:spcAft>
                <a:spcPts val="0"/>
              </a:spcAft>
            </a:pPr>
            <a:r>
              <a:rPr dirty="0" sz="12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93140" y="5179579"/>
            <a:ext cx="3261202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BVFDKL+Arial"/>
                <a:cs typeface="BVFDKL+Arial"/>
              </a:rPr>
              <a:t>•</a:t>
            </a:r>
            <a:r>
              <a:rPr dirty="0" sz="1500" spc="-126">
                <a:solidFill>
                  <a:srgbClr val="031b83"/>
                </a:solidFill>
                <a:latin typeface="BVFDKL+Arial"/>
                <a:cs typeface="BVFDKL+Arial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повышение</a:t>
            </a:r>
            <a:r>
              <a:rPr dirty="0" sz="900" spc="4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квалификации</a:t>
            </a:r>
            <a:r>
              <a:rPr dirty="0" sz="900" spc="3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штатных</a:t>
            </a:r>
            <a:r>
              <a:rPr dirty="0" sz="900" spc="4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педагогов</a:t>
            </a:r>
            <a:r>
              <a:rPr dirty="0" sz="900" spc="-15">
                <a:solidFill>
                  <a:srgbClr val="031b83"/>
                </a:solidFill>
                <a:latin typeface="RATEDJ+Tahoma"/>
                <a:cs typeface="RATEDJ+Tahoma"/>
              </a:rPr>
              <a:t>-</a:t>
            </a:r>
            <a:r>
              <a:rPr dirty="0" sz="900" spc="-21">
                <a:solidFill>
                  <a:srgbClr val="031b83"/>
                </a:solidFill>
                <a:latin typeface="QCWBTO+Tahoma"/>
                <a:cs typeface="QCWBTO+Tahoma"/>
              </a:rPr>
              <a:t>психологов,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7025893" y="5202104"/>
            <a:ext cx="302304" cy="8752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819"/>
              </a:spcBef>
              <a:spcAft>
                <a:spcPts val="0"/>
              </a:spcAft>
            </a:pPr>
            <a:r>
              <a:rPr dirty="0" sz="1500">
                <a:solidFill>
                  <a:srgbClr val="002060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725"/>
              </a:spcBef>
              <a:spcAft>
                <a:spcPts val="0"/>
              </a:spcAft>
            </a:pPr>
            <a:r>
              <a:rPr dirty="0" sz="1500">
                <a:solidFill>
                  <a:srgbClr val="00206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9307703" y="5213027"/>
            <a:ext cx="302304" cy="875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7"/>
              </a:lnSpc>
              <a:spcBef>
                <a:spcPts val="817"/>
              </a:spcBef>
              <a:spcAft>
                <a:spcPts val="0"/>
              </a:spcAft>
            </a:pPr>
            <a:r>
              <a:rPr dirty="0" sz="1500">
                <a:solidFill>
                  <a:srgbClr val="002060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725"/>
              </a:spcBef>
              <a:spcAft>
                <a:spcPts val="0"/>
              </a:spcAft>
            </a:pPr>
            <a:r>
              <a:rPr dirty="0" sz="1500">
                <a:solidFill>
                  <a:srgbClr val="00206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93140" y="5371790"/>
            <a:ext cx="1305055" cy="176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социальных</a:t>
            </a:r>
            <a:r>
              <a:rPr dirty="0" sz="900" spc="1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педагогов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93140" y="5624232"/>
            <a:ext cx="1749117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2060"/>
                </a:solidFill>
                <a:latin typeface="BVFDKL+Arial"/>
                <a:cs typeface="BVFDKL+Arial"/>
              </a:rPr>
              <a:t>•</a:t>
            </a:r>
            <a:r>
              <a:rPr dirty="0" sz="1500" spc="-126">
                <a:solidFill>
                  <a:srgbClr val="002060"/>
                </a:solidFill>
                <a:latin typeface="BVFDKL+Arial"/>
                <a:cs typeface="BVFDKL+Arial"/>
              </a:rPr>
              <a:t> </a:t>
            </a:r>
            <a:r>
              <a:rPr dirty="0" sz="900" spc="-21">
                <a:solidFill>
                  <a:srgbClr val="031b83"/>
                </a:solidFill>
                <a:latin typeface="QCWBTO+Tahoma"/>
                <a:cs typeface="QCWBTO+Tahoma"/>
              </a:rPr>
              <a:t>Антибуллинговые</a:t>
            </a:r>
            <a:r>
              <a:rPr dirty="0" sz="900" spc="3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программы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12648" y="5979725"/>
            <a:ext cx="1971462" cy="2304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2060"/>
                </a:solidFill>
                <a:latin typeface="BVFDKL+Arial"/>
                <a:cs typeface="BVFDKL+Arial"/>
              </a:rPr>
              <a:t>•</a:t>
            </a:r>
            <a:r>
              <a:rPr dirty="0" sz="1350" spc="-104">
                <a:solidFill>
                  <a:srgbClr val="002060"/>
                </a:solidFill>
                <a:latin typeface="BVFDKL+Arial"/>
                <a:cs typeface="BVFDKL+Arial"/>
              </a:rPr>
              <a:t> </a:t>
            </a:r>
            <a:r>
              <a:rPr dirty="0" sz="900" spc="-24">
                <a:solidFill>
                  <a:srgbClr val="002060"/>
                </a:solidFill>
                <a:latin typeface="QCWBTO+Tahoma"/>
                <a:cs typeface="QCWBTO+Tahoma"/>
              </a:rPr>
              <a:t>Зона</a:t>
            </a:r>
            <a:r>
              <a:rPr dirty="0" sz="9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отдыха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02060"/>
                </a:solidFill>
                <a:latin typeface="QCWBTO+Tahoma"/>
                <a:cs typeface="QCWBTO+Tahoma"/>
              </a:rPr>
              <a:t>(школа</a:t>
            </a:r>
            <a:r>
              <a:rPr dirty="0" sz="900" spc="12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02060"/>
                </a:solidFill>
                <a:latin typeface="QCWBTO+Tahoma"/>
                <a:cs typeface="QCWBTO+Tahoma"/>
              </a:rPr>
              <a:t>полного</a:t>
            </a:r>
            <a:r>
              <a:rPr dirty="0" sz="900">
                <a:solidFill>
                  <a:srgbClr val="002060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02060"/>
                </a:solidFill>
                <a:latin typeface="QCWBTO+Tahoma"/>
                <a:cs typeface="QCWBTO+Tahoma"/>
              </a:rPr>
              <a:t>дня)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9307703" y="6192978"/>
            <a:ext cx="302065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206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601065" y="6305459"/>
            <a:ext cx="2991781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2060"/>
                </a:solidFill>
                <a:latin typeface="BVFDKL+Arial"/>
                <a:cs typeface="BVFDKL+Arial"/>
              </a:rPr>
              <a:t>•</a:t>
            </a:r>
            <a:r>
              <a:rPr dirty="0" sz="1500" spc="-126">
                <a:solidFill>
                  <a:srgbClr val="002060"/>
                </a:solidFill>
                <a:latin typeface="BVFDKL+Arial"/>
                <a:cs typeface="BVFDKL+Arial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Креативное</a:t>
            </a:r>
            <a:r>
              <a:rPr dirty="0" sz="900" spc="3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пространство</a:t>
            </a:r>
            <a:r>
              <a:rPr dirty="0" sz="900" spc="4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(разгрузка,</a:t>
            </a:r>
            <a:r>
              <a:rPr dirty="0" sz="900" spc="4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игры,</a:t>
            </a:r>
            <a:r>
              <a:rPr dirty="0" sz="900" spc="2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7">
                <a:solidFill>
                  <a:srgbClr val="031b83"/>
                </a:solidFill>
                <a:latin typeface="QCWBTO+Tahoma"/>
                <a:cs typeface="QCWBTO+Tahoma"/>
              </a:rPr>
              <a:t>общение)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8588" y="14872"/>
            <a:ext cx="7972719" cy="4085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45" b="1">
                <a:solidFill>
                  <a:srgbClr val="031b83"/>
                </a:solidFill>
                <a:latin typeface="DKQBMO+Verdana Bold"/>
                <a:cs typeface="DKQBMO+Verdana Bold"/>
              </a:rPr>
              <a:t>Образовательная</a:t>
            </a:r>
            <a:r>
              <a:rPr dirty="0" sz="2400" spc="14" b="1">
                <a:solidFill>
                  <a:srgbClr val="031b83"/>
                </a:solidFill>
                <a:latin typeface="DKQBMO+Verdana Bold"/>
                <a:cs typeface="DKQBMO+Verdana Bold"/>
              </a:rPr>
              <a:t> </a:t>
            </a:r>
            <a:r>
              <a:rPr dirty="0" sz="2400" spc="48" b="1">
                <a:solidFill>
                  <a:srgbClr val="031b83"/>
                </a:solidFill>
                <a:latin typeface="DKQBMO+Verdana Bold"/>
                <a:cs typeface="DKQBMO+Verdana Bold"/>
              </a:rPr>
              <a:t>среда,</a:t>
            </a:r>
            <a:r>
              <a:rPr dirty="0" sz="2400" spc="24" b="1">
                <a:solidFill>
                  <a:srgbClr val="031b83"/>
                </a:solidFill>
                <a:latin typeface="DKQBMO+Verdana Bold"/>
                <a:cs typeface="DKQBMO+Verdana Bold"/>
              </a:rPr>
              <a:t> </a:t>
            </a:r>
            <a:r>
              <a:rPr dirty="0" sz="2400" spc="47" b="1">
                <a:solidFill>
                  <a:srgbClr val="031b83"/>
                </a:solidFill>
                <a:latin typeface="DKQBMO+Verdana Bold"/>
                <a:cs typeface="DKQBMO+Verdana Bold"/>
              </a:rPr>
              <a:t>создание</a:t>
            </a:r>
            <a:r>
              <a:rPr dirty="0" sz="2400" spc="18" b="1">
                <a:solidFill>
                  <a:srgbClr val="031b83"/>
                </a:solidFill>
                <a:latin typeface="DKQBMO+Verdana Bold"/>
                <a:cs typeface="DKQBMO+Verdana Bold"/>
              </a:rPr>
              <a:t> </a:t>
            </a:r>
            <a:r>
              <a:rPr dirty="0" sz="2400" spc="45" b="1">
                <a:solidFill>
                  <a:srgbClr val="031b83"/>
                </a:solidFill>
                <a:latin typeface="DKQBMO+Verdana Bold"/>
                <a:cs typeface="DKQBMO+Verdana Bold"/>
              </a:rPr>
              <a:t>условий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5800" y="466269"/>
            <a:ext cx="4219941" cy="4049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81">
                <a:solidFill>
                  <a:srgbClr val="031b83"/>
                </a:solidFill>
                <a:latin typeface="QCWBTO+Tahoma"/>
                <a:cs typeface="QCWBTO+Tahoma"/>
              </a:rPr>
              <a:t>Критерии</a:t>
            </a:r>
            <a:r>
              <a:rPr dirty="0" sz="1200" spc="11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83">
                <a:solidFill>
                  <a:srgbClr val="031b83"/>
                </a:solidFill>
                <a:latin typeface="QCWBTO+Tahoma"/>
                <a:cs typeface="QCWBTO+Tahoma"/>
              </a:rPr>
              <a:t>единого</a:t>
            </a:r>
            <a:r>
              <a:rPr dirty="0" sz="1200" spc="8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82">
                <a:solidFill>
                  <a:srgbClr val="031b83"/>
                </a:solidFill>
                <a:latin typeface="QCWBTO+Tahoma"/>
                <a:cs typeface="QCWBTO+Tahoma"/>
              </a:rPr>
              <a:t>образовательного</a:t>
            </a:r>
            <a:r>
              <a:rPr dirty="0" sz="1200" spc="10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81">
                <a:solidFill>
                  <a:srgbClr val="031b83"/>
                </a:solidFill>
                <a:latin typeface="QCWBTO+Tahoma"/>
                <a:cs typeface="QCWBTO+Tahoma"/>
              </a:rPr>
              <a:t>пространства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 spc="81">
                <a:solidFill>
                  <a:srgbClr val="031b83"/>
                </a:solidFill>
                <a:latin typeface="QCWBTO+Tahoma"/>
                <a:cs typeface="QCWBTO+Tahoma"/>
              </a:rPr>
              <a:t>(разрабатываемые</a:t>
            </a:r>
            <a:r>
              <a:rPr dirty="0" sz="1200" spc="13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83">
                <a:solidFill>
                  <a:srgbClr val="031b83"/>
                </a:solidFill>
                <a:latin typeface="QCWBTO+Tahoma"/>
                <a:cs typeface="QCWBTO+Tahoma"/>
              </a:rPr>
              <a:t>документы)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57800" y="698552"/>
            <a:ext cx="944612" cy="2220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3" b="1">
                <a:solidFill>
                  <a:srgbClr val="008000"/>
                </a:solidFill>
                <a:latin typeface="VNEFBG+Tahoma Bold"/>
                <a:cs typeface="VNEFBG+Tahoma Bold"/>
              </a:rPr>
              <a:t>БАЗОВЫЙ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23811" y="732093"/>
            <a:ext cx="787639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8" b="1">
                <a:solidFill>
                  <a:srgbClr val="031b83"/>
                </a:solidFill>
                <a:latin typeface="VNEFBG+Tahoma Bold"/>
                <a:cs typeface="VNEFBG+Tahoma Bold"/>
              </a:rPr>
              <a:t>СРЕДНИЙ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403080" y="746952"/>
            <a:ext cx="760895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9" b="1">
                <a:solidFill>
                  <a:srgbClr val="031b83"/>
                </a:solidFill>
                <a:latin typeface="VNEFBG+Tahoma Bold"/>
                <a:cs typeface="VNEFBG+Tahoma Bold"/>
              </a:rPr>
              <a:t>ПОЛНЫЙ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5391" y="943929"/>
            <a:ext cx="10038675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6" b="1">
                <a:solidFill>
                  <a:srgbClr val="ffffff"/>
                </a:solidFill>
                <a:latin typeface="VNEFBG+Tahoma Bold"/>
                <a:cs typeface="VNEFBG+Tahoma Bold"/>
              </a:rPr>
              <a:t>Модернизация,</a:t>
            </a:r>
            <a:r>
              <a:rPr dirty="0" sz="1000" b="1">
                <a:solidFill>
                  <a:srgbClr val="ffffff"/>
                </a:solidFill>
                <a:latin typeface="VNEFBG+Tahoma Bold"/>
                <a:cs typeface="VNEFBG+Tahoma Bold"/>
              </a:rPr>
              <a:t> </a:t>
            </a:r>
            <a:r>
              <a:rPr dirty="0" sz="1000" spc="-27" b="1">
                <a:solidFill>
                  <a:srgbClr val="ffffff"/>
                </a:solidFill>
                <a:latin typeface="VNEFBG+Tahoma Bold"/>
                <a:cs typeface="VNEFBG+Tahoma Bold"/>
              </a:rPr>
              <a:t>развитие</a:t>
            </a:r>
            <a:r>
              <a:rPr dirty="0" sz="1000" spc="15" b="1">
                <a:solidFill>
                  <a:srgbClr val="ffffff"/>
                </a:solidFill>
                <a:latin typeface="VNEFBG+Tahoma Bold"/>
                <a:cs typeface="VNEFBG+Tahoma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VNEFBG+Tahoma Bold"/>
                <a:cs typeface="VNEFBG+Tahoma Bold"/>
              </a:rPr>
              <a:t>и</a:t>
            </a:r>
            <a:r>
              <a:rPr dirty="0" sz="1000" spc="-56" b="1">
                <a:solidFill>
                  <a:srgbClr val="ffffff"/>
                </a:solidFill>
                <a:latin typeface="VNEFBG+Tahoma Bold"/>
                <a:cs typeface="VNEFBG+Tahoma Bold"/>
              </a:rPr>
              <a:t> </a:t>
            </a:r>
            <a:r>
              <a:rPr dirty="0" sz="1000" spc="-27" b="1">
                <a:solidFill>
                  <a:srgbClr val="ffffff"/>
                </a:solidFill>
                <a:latin typeface="VNEFBG+Tahoma Bold"/>
                <a:cs typeface="VNEFBG+Tahoma Bold"/>
              </a:rPr>
              <a:t>обеспечение</a:t>
            </a:r>
            <a:r>
              <a:rPr dirty="0" sz="1000" spc="27" b="1">
                <a:solidFill>
                  <a:srgbClr val="ffffff"/>
                </a:solidFill>
                <a:latin typeface="VNEFBG+Tahoma Bold"/>
                <a:cs typeface="VNEFBG+Tahoma Bold"/>
              </a:rPr>
              <a:t> </a:t>
            </a:r>
            <a:r>
              <a:rPr dirty="0" sz="1000" spc="-27" b="1">
                <a:solidFill>
                  <a:srgbClr val="ffffff"/>
                </a:solidFill>
                <a:latin typeface="VNEFBG+Tahoma Bold"/>
                <a:cs typeface="VNEFBG+Tahoma Bold"/>
              </a:rPr>
              <a:t>возможности</a:t>
            </a:r>
            <a:r>
              <a:rPr dirty="0" sz="1000" b="1">
                <a:solidFill>
                  <a:srgbClr val="ffffff"/>
                </a:solidFill>
                <a:latin typeface="VNEFBG+Tahoma Bold"/>
                <a:cs typeface="VNEFBG+Tahoma Bold"/>
              </a:rPr>
              <a:t> </a:t>
            </a:r>
            <a:r>
              <a:rPr dirty="0" sz="1000" spc="-26" b="1">
                <a:solidFill>
                  <a:srgbClr val="ffffff"/>
                </a:solidFill>
                <a:latin typeface="VNEFBG+Tahoma Bold"/>
                <a:cs typeface="VNEFBG+Tahoma Bold"/>
              </a:rPr>
              <a:t>дальнейшего</a:t>
            </a:r>
            <a:r>
              <a:rPr dirty="0" sz="1000" spc="27" b="1">
                <a:solidFill>
                  <a:srgbClr val="ffffff"/>
                </a:solidFill>
                <a:latin typeface="VNEFBG+Tahoma Bold"/>
                <a:cs typeface="VNEFBG+Tahoma Bold"/>
              </a:rPr>
              <a:t> </a:t>
            </a:r>
            <a:r>
              <a:rPr dirty="0" sz="1000" spc="-28" b="1">
                <a:solidFill>
                  <a:srgbClr val="ffffff"/>
                </a:solidFill>
                <a:latin typeface="VNEFBG+Tahoma Bold"/>
                <a:cs typeface="VNEFBG+Tahoma Bold"/>
              </a:rPr>
              <a:t>внедрения</a:t>
            </a:r>
            <a:r>
              <a:rPr dirty="0" sz="1000" spc="24" b="1">
                <a:solidFill>
                  <a:srgbClr val="ffffff"/>
                </a:solidFill>
                <a:latin typeface="VNEFBG+Tahoma Bold"/>
                <a:cs typeface="VNEFBG+Tahoma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VNEFBG+Tahoma Bold"/>
                <a:cs typeface="VNEFBG+Tahoma Bold"/>
              </a:rPr>
              <a:t>и</a:t>
            </a:r>
            <a:r>
              <a:rPr dirty="0" sz="1000" spc="-44" b="1">
                <a:solidFill>
                  <a:srgbClr val="ffffff"/>
                </a:solidFill>
                <a:latin typeface="VNEFBG+Tahoma Bold"/>
                <a:cs typeface="VNEFBG+Tahoma Bold"/>
              </a:rPr>
              <a:t> </a:t>
            </a:r>
            <a:r>
              <a:rPr dirty="0" sz="1000" spc="-26" b="1">
                <a:solidFill>
                  <a:srgbClr val="ffffff"/>
                </a:solidFill>
                <a:latin typeface="VNEFBG+Tahoma Bold"/>
                <a:cs typeface="VNEFBG+Tahoma Bold"/>
              </a:rPr>
              <a:t>использования</a:t>
            </a:r>
            <a:r>
              <a:rPr dirty="0" sz="1000" b="1">
                <a:solidFill>
                  <a:srgbClr val="ffffff"/>
                </a:solidFill>
                <a:latin typeface="VNEFBG+Tahoma Bold"/>
                <a:cs typeface="VNEFBG+Tahoma Bold"/>
              </a:rPr>
              <a:t> </a:t>
            </a:r>
            <a:r>
              <a:rPr dirty="0" sz="1000" spc="-29" b="1">
                <a:solidFill>
                  <a:srgbClr val="ffffff"/>
                </a:solidFill>
                <a:latin typeface="VNEFBG+Tahoma Bold"/>
                <a:cs typeface="VNEFBG+Tahoma Bold"/>
              </a:rPr>
              <a:t>цифровой</a:t>
            </a:r>
            <a:r>
              <a:rPr dirty="0" sz="1000" b="1">
                <a:solidFill>
                  <a:srgbClr val="ffffff"/>
                </a:solidFill>
                <a:latin typeface="VNEFBG+Tahoma Bold"/>
                <a:cs typeface="VNEFBG+Tahoma Bold"/>
              </a:rPr>
              <a:t> </a:t>
            </a:r>
            <a:r>
              <a:rPr dirty="0" sz="1000" spc="-27" b="1">
                <a:solidFill>
                  <a:srgbClr val="ffffff"/>
                </a:solidFill>
                <a:latin typeface="VNEFBG+Tahoma Bold"/>
                <a:cs typeface="VNEFBG+Tahoma Bold"/>
              </a:rPr>
              <a:t>образовательной</a:t>
            </a:r>
            <a:r>
              <a:rPr dirty="0" sz="1000" spc="18" b="1">
                <a:solidFill>
                  <a:srgbClr val="ffffff"/>
                </a:solidFill>
                <a:latin typeface="VNEFBG+Tahoma Bold"/>
                <a:cs typeface="VNEFBG+Tahoma Bold"/>
              </a:rPr>
              <a:t> </a:t>
            </a:r>
            <a:r>
              <a:rPr dirty="0" sz="1000" spc="-26" b="1">
                <a:solidFill>
                  <a:srgbClr val="ffffff"/>
                </a:solidFill>
                <a:latin typeface="VNEFBG+Tahoma Bold"/>
                <a:cs typeface="VNEFBG+Tahoma Bold"/>
              </a:rPr>
              <a:t>среды</a:t>
            </a:r>
            <a:r>
              <a:rPr dirty="0" sz="1000" b="1">
                <a:solidFill>
                  <a:srgbClr val="ffffff"/>
                </a:solidFill>
                <a:latin typeface="VNEFBG+Tahoma Bold"/>
                <a:cs typeface="VNEFBG+Tahoma Bold"/>
              </a:rPr>
              <a:t> </a:t>
            </a:r>
            <a:r>
              <a:rPr dirty="0" sz="1000" spc="-25" b="1">
                <a:solidFill>
                  <a:srgbClr val="ffffff"/>
                </a:solidFill>
                <a:latin typeface="VNEFBG+Tahoma Bold"/>
                <a:cs typeface="VNEFBG+Tahoma Bold"/>
              </a:rPr>
              <a:t>на</a:t>
            </a:r>
            <a:r>
              <a:rPr dirty="0" sz="1000" spc="-15" b="1">
                <a:solidFill>
                  <a:srgbClr val="ffffff"/>
                </a:solidFill>
                <a:latin typeface="VNEFBG+Tahoma Bold"/>
                <a:cs typeface="VNEFBG+Tahoma Bold"/>
              </a:rPr>
              <a:t> </a:t>
            </a:r>
            <a:r>
              <a:rPr dirty="0" sz="1000" spc="-24" b="1">
                <a:solidFill>
                  <a:srgbClr val="ffffff"/>
                </a:solidFill>
                <a:latin typeface="VNEFBG+Tahoma Bold"/>
                <a:cs typeface="VNEFBG+Tahoma Bold"/>
              </a:rPr>
              <a:t>постоянной</a:t>
            </a:r>
            <a:r>
              <a:rPr dirty="0" sz="1000" b="1">
                <a:solidFill>
                  <a:srgbClr val="ffffff"/>
                </a:solidFill>
                <a:latin typeface="VNEFBG+Tahoma Bold"/>
                <a:cs typeface="VNEFBG+Tahoma Bold"/>
              </a:rPr>
              <a:t> </a:t>
            </a:r>
            <a:r>
              <a:rPr dirty="0" sz="1000" spc="-28" b="1">
                <a:solidFill>
                  <a:srgbClr val="ffffff"/>
                </a:solidFill>
                <a:latin typeface="VNEFBG+Tahoma Bold"/>
                <a:cs typeface="VNEFBG+Tahoma Bold"/>
              </a:rPr>
              <a:t>основе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458" y="1174192"/>
            <a:ext cx="2356880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500" spc="295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Использование</a:t>
            </a:r>
            <a:r>
              <a:rPr dirty="0" sz="1000" spc="1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ФГИС</a:t>
            </a:r>
            <a:r>
              <a:rPr dirty="0" sz="1000" spc="30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«Моя</a:t>
            </a:r>
            <a:r>
              <a:rPr dirty="0" sz="1000" spc="-1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школа»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112254" y="1163524"/>
            <a:ext cx="302065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415018" y="1163524"/>
            <a:ext cx="302065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803013" y="1227208"/>
            <a:ext cx="287697" cy="2292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3458" y="1631118"/>
            <a:ext cx="3734924" cy="2498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500" spc="583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Предоставление</a:t>
            </a:r>
            <a:r>
              <a:rPr dirty="0" sz="1000" spc="1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7">
                <a:solidFill>
                  <a:srgbClr val="031b83"/>
                </a:solidFill>
                <a:latin typeface="QCWBTO+Tahoma"/>
                <a:cs typeface="QCWBTO+Tahoma"/>
              </a:rPr>
              <a:t>доступа</a:t>
            </a:r>
            <a:r>
              <a:rPr dirty="0" sz="1000" spc="1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к</a:t>
            </a:r>
            <a:r>
              <a:rPr dirty="0" sz="1000" spc="-3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верифицированному</a:t>
            </a:r>
            <a:r>
              <a:rPr dirty="0" sz="1000" spc="1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цифровому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803013" y="1649680"/>
            <a:ext cx="302065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112254" y="1620724"/>
            <a:ext cx="302065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415018" y="1620724"/>
            <a:ext cx="302065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298436" y="1665416"/>
            <a:ext cx="1539090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Доступ</a:t>
            </a:r>
            <a:r>
              <a:rPr dirty="0" sz="1000" spc="1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к</a:t>
            </a:r>
            <a:r>
              <a:rPr dirty="0" sz="1000" spc="-4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оцифрованным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415018" y="1665416"/>
            <a:ext cx="2689754" cy="3431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5927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Возможность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создания</a:t>
            </a:r>
            <a:r>
              <a:rPr dirty="0" sz="1000" spc="2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собственного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ЦОК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9">
                <a:solidFill>
                  <a:srgbClr val="031b83"/>
                </a:solidFill>
                <a:latin typeface="QCWBTO+Tahoma"/>
                <a:cs typeface="QCWBTO+Tahoma"/>
              </a:rPr>
              <a:t>для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демонстрации</a:t>
            </a:r>
            <a:r>
              <a:rPr dirty="0" sz="1000" spc="3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на</a:t>
            </a:r>
            <a:r>
              <a:rPr dirty="0" sz="1000" spc="-2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7">
                <a:solidFill>
                  <a:srgbClr val="031b83"/>
                </a:solidFill>
                <a:latin typeface="QCWBTO+Tahoma"/>
                <a:cs typeface="QCWBTO+Tahoma"/>
              </a:rPr>
              <a:t>уроках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803013" y="1694372"/>
            <a:ext cx="1957907" cy="3431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6408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6" b="1">
                <a:solidFill>
                  <a:srgbClr val="008000"/>
                </a:solidFill>
                <a:latin typeface="VNEFBG+Tahoma Bold"/>
                <a:cs typeface="VNEFBG+Tahoma Bold"/>
              </a:rPr>
              <a:t>Доступ</a:t>
            </a:r>
            <a:r>
              <a:rPr dirty="0" sz="100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000" b="1">
                <a:solidFill>
                  <a:srgbClr val="008000"/>
                </a:solidFill>
                <a:latin typeface="VNEFBG+Tahoma Bold"/>
                <a:cs typeface="VNEFBG+Tahoma Bold"/>
              </a:rPr>
              <a:t>к</a:t>
            </a:r>
            <a:r>
              <a:rPr dirty="0" sz="1000" spc="-44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000" spc="-27" b="1">
                <a:solidFill>
                  <a:srgbClr val="008000"/>
                </a:solidFill>
                <a:latin typeface="VNEFBG+Tahoma Bold"/>
                <a:cs typeface="VNEFBG+Tahoma Bold"/>
              </a:rPr>
              <a:t>оцифрованным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7" b="1">
                <a:solidFill>
                  <a:srgbClr val="008000"/>
                </a:solidFill>
                <a:latin typeface="VNEFBG+Tahoma Bold"/>
                <a:cs typeface="VNEFBG+Tahoma Bold"/>
              </a:rPr>
              <a:t>учебникам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15670" y="1828738"/>
            <a:ext cx="3263935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образовательному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контенту,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интернет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9">
                <a:solidFill>
                  <a:srgbClr val="031b83"/>
                </a:solidFill>
                <a:latin typeface="QCWBTO+Tahoma"/>
                <a:cs typeface="QCWBTO+Tahoma"/>
              </a:rPr>
              <a:t>для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школьников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112254" y="1817816"/>
            <a:ext cx="2258047" cy="3431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учебникам,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8">
                <a:solidFill>
                  <a:srgbClr val="031b83"/>
                </a:solidFill>
                <a:latin typeface="QCWBTO+Tahoma"/>
                <a:cs typeface="QCWBTO+Tahoma"/>
              </a:rPr>
              <a:t>доступ</a:t>
            </a:r>
            <a:r>
              <a:rPr dirty="0" sz="1000" spc="1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к</a:t>
            </a:r>
            <a:r>
              <a:rPr dirty="0" sz="1000" spc="-4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дополнительной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литературе,</a:t>
            </a:r>
            <a:r>
              <a:rPr dirty="0" sz="1000" spc="-1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всероссийским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112254" y="2122311"/>
            <a:ext cx="1680338" cy="1911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электронным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библиотекам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3458" y="2241246"/>
            <a:ext cx="4208609" cy="997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500" spc="295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Оснащение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9">
                <a:solidFill>
                  <a:srgbClr val="031b83"/>
                </a:solidFill>
                <a:latin typeface="RATEDJ+Tahoma"/>
                <a:cs typeface="RATEDJ+Tahoma"/>
              </a:rPr>
              <a:t>IT-</a:t>
            </a:r>
            <a:r>
              <a:rPr dirty="0" sz="1000">
                <a:solidFill>
                  <a:srgbClr val="031b83"/>
                </a:solidFill>
                <a:latin typeface="RATEDJ+Tahoma"/>
                <a:cs typeface="RATEDJ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оборудованием</a:t>
            </a:r>
            <a:r>
              <a:rPr dirty="0" sz="1000" spc="2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1000" spc="-4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соответствии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утвержденным</a:t>
            </a:r>
          </a:p>
          <a:p>
            <a:pPr marL="172212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Стандартом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оснащения</a:t>
            </a:r>
            <a:r>
              <a:rPr dirty="0" sz="1000" spc="-1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государственных</a:t>
            </a:r>
            <a:r>
              <a:rPr dirty="0" sz="1000" spc="3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  <a:r>
              <a:rPr dirty="0" sz="1000" spc="-3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муниципальных</a:t>
            </a:r>
          </a:p>
          <a:p>
            <a:pPr marL="172212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общеобразовательных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организаций,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осуществляющих</a:t>
            </a:r>
          </a:p>
          <a:p>
            <a:pPr marL="172212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образовательную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деятельность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1000" spc="-4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субъектах</a:t>
            </a:r>
            <a:r>
              <a:rPr dirty="0" sz="1000" spc="2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7">
                <a:solidFill>
                  <a:srgbClr val="031b83"/>
                </a:solidFill>
                <a:latin typeface="QCWBTO+Tahoma"/>
                <a:cs typeface="QCWBTO+Tahoma"/>
              </a:rPr>
              <a:t>Российской</a:t>
            </a:r>
            <a:r>
              <a:rPr dirty="0" sz="1000" spc="2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Федерации,</a:t>
            </a:r>
          </a:p>
          <a:p>
            <a:pPr marL="172212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компьютерным,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мультимедийным,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презентационным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оборудованием</a:t>
            </a:r>
          </a:p>
          <a:p>
            <a:pPr marL="172212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  <a:r>
              <a:rPr dirty="0" sz="1000" spc="-4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программным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обеспечением»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803013" y="2350974"/>
            <a:ext cx="1656886" cy="387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  <a:r>
              <a:rPr dirty="0" sz="1500" spc="-113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1000" spc="-28" b="1">
                <a:solidFill>
                  <a:srgbClr val="008000"/>
                </a:solidFill>
                <a:latin typeface="VNEFBG+Tahoma Bold"/>
                <a:cs typeface="VNEFBG+Tahoma Bold"/>
              </a:rPr>
              <a:t>Наличие</a:t>
            </a:r>
            <a:r>
              <a:rPr dirty="0" sz="1000" spc="16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000" spc="-27" b="1">
                <a:solidFill>
                  <a:srgbClr val="008000"/>
                </a:solidFill>
                <a:latin typeface="VNEFBG+Tahoma Bold"/>
                <a:cs typeface="VNEFBG+Tahoma Bold"/>
              </a:rPr>
              <a:t>мобильных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9" b="1">
                <a:solidFill>
                  <a:srgbClr val="008000"/>
                </a:solidFill>
                <a:latin typeface="VNEFBG+Tahoma Bold"/>
                <a:cs typeface="VNEFBG+Tahoma Bold"/>
              </a:rPr>
              <a:t>цифровых</a:t>
            </a:r>
            <a:r>
              <a:rPr dirty="0" sz="1000" spc="21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000" spc="-26" b="1">
                <a:solidFill>
                  <a:srgbClr val="008000"/>
                </a:solidFill>
                <a:latin typeface="VNEFBG+Tahoma Bold"/>
                <a:cs typeface="VNEFBG+Tahoma Bold"/>
              </a:rPr>
              <a:t>классов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112254" y="2398218"/>
            <a:ext cx="2287907" cy="5402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  <a:r>
              <a:rPr dirty="0" sz="1500" spc="-87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Наличие</a:t>
            </a:r>
            <a:r>
              <a:rPr dirty="0" sz="1000" spc="-1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мобильных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цифровых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классов,</a:t>
            </a:r>
            <a:r>
              <a:rPr dirty="0" sz="1000" spc="1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оснащенность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не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менее</a:t>
            </a:r>
            <a:r>
              <a:rPr dirty="0" sz="1000" spc="-1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30">
                <a:solidFill>
                  <a:srgbClr val="031b83"/>
                </a:solidFill>
                <a:latin typeface="QCWBTO+Tahoma"/>
                <a:cs typeface="QCWBTO+Tahoma"/>
              </a:rPr>
              <a:t>50%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учебных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7">
                <a:solidFill>
                  <a:srgbClr val="031b83"/>
                </a:solidFill>
                <a:latin typeface="QCWBTO+Tahoma"/>
                <a:cs typeface="QCWBTO+Tahoma"/>
              </a:rPr>
              <a:t>классов</a:t>
            </a:r>
            <a:r>
              <a:rPr dirty="0" sz="1000" spc="30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средствами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415018" y="2413458"/>
            <a:ext cx="302065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415018" y="2458150"/>
            <a:ext cx="2596809" cy="3431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5927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Наличие</a:t>
            </a:r>
            <a:r>
              <a:rPr dirty="0" sz="1000" spc="-1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мобильных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цифровых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классов,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оснащенность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30">
                <a:solidFill>
                  <a:srgbClr val="031b83"/>
                </a:solidFill>
                <a:latin typeface="QCWBTO+Tahoma"/>
                <a:cs typeface="QCWBTO+Tahoma"/>
              </a:rPr>
              <a:t>100%</a:t>
            </a:r>
            <a:r>
              <a:rPr dirty="0" sz="1000" spc="2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учебных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7">
                <a:solidFill>
                  <a:srgbClr val="031b83"/>
                </a:solidFill>
                <a:latin typeface="QCWBTO+Tahoma"/>
                <a:cs typeface="QCWBTO+Tahoma"/>
              </a:rPr>
              <a:t>классов</a:t>
            </a:r>
            <a:r>
              <a:rPr dirty="0" sz="1000" spc="1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СОИ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112254" y="2900110"/>
            <a:ext cx="2018765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отображения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информации</a:t>
            </a:r>
            <a:r>
              <a:rPr dirty="0" sz="1000" spc="1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1">
                <a:solidFill>
                  <a:srgbClr val="031b83"/>
                </a:solidFill>
                <a:latin typeface="QCWBTO+Tahoma"/>
                <a:cs typeface="QCWBTO+Tahoma"/>
              </a:rPr>
              <a:t>(СОИ)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112762" y="3396184"/>
            <a:ext cx="2284830" cy="5402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  <a:r>
              <a:rPr dirty="0" sz="1500" spc="-89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Интеграция</a:t>
            </a:r>
            <a:r>
              <a:rPr dirty="0" sz="1000" spc="1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системы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управления</a:t>
            </a:r>
            <a:r>
              <a:rPr dirty="0" sz="1000" spc="-1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с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региональными</a:t>
            </a:r>
            <a:r>
              <a:rPr dirty="0" sz="1000" spc="-1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информационными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системами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9466834" y="3396184"/>
            <a:ext cx="2851797" cy="5402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  <a:r>
              <a:rPr dirty="0" sz="1500" spc="-89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Интеграция</a:t>
            </a:r>
            <a:r>
              <a:rPr dirty="0" sz="1000" spc="1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системы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управления</a:t>
            </a:r>
            <a:r>
              <a:rPr dirty="0" sz="1000" spc="-1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с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региональными</a:t>
            </a:r>
            <a:r>
              <a:rPr dirty="0" sz="1000" spc="-1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информационными</a:t>
            </a:r>
            <a:r>
              <a:rPr dirty="0" sz="1000" spc="2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системами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  <a:r>
              <a:rPr dirty="0" sz="1000" spc="-4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федеральными</a:t>
            </a:r>
            <a:r>
              <a:rPr dirty="0" sz="1000" spc="1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информационными</a:t>
            </a:r>
            <a:r>
              <a:rPr dirty="0" sz="1000" spc="1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системами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803013" y="3417500"/>
            <a:ext cx="2227350" cy="540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  <a:r>
              <a:rPr dirty="0" sz="1500" spc="-113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1000" spc="-25" b="1">
                <a:solidFill>
                  <a:srgbClr val="008000"/>
                </a:solidFill>
                <a:latin typeface="VNEFBG+Tahoma Bold"/>
                <a:cs typeface="VNEFBG+Tahoma Bold"/>
              </a:rPr>
              <a:t>Ведение</a:t>
            </a:r>
            <a:r>
              <a:rPr dirty="0" sz="1000" spc="26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000" spc="-27" b="1">
                <a:solidFill>
                  <a:srgbClr val="008000"/>
                </a:solidFill>
                <a:latin typeface="VNEFBG+Tahoma Bold"/>
                <a:cs typeface="VNEFBG+Tahoma Bold"/>
              </a:rPr>
              <a:t>управления</a:t>
            </a:r>
          </a:p>
          <a:p>
            <a:pPr marL="0" marR="0">
              <a:lnSpc>
                <a:spcPts val="120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6" b="1">
                <a:solidFill>
                  <a:srgbClr val="008000"/>
                </a:solidFill>
                <a:latin typeface="VNEFBG+Tahoma Bold"/>
                <a:cs typeface="VNEFBG+Tahoma Bold"/>
              </a:rPr>
              <a:t>образовательной</a:t>
            </a:r>
            <a:r>
              <a:rPr dirty="0" sz="1000" spc="28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000" spc="-26" b="1">
                <a:solidFill>
                  <a:srgbClr val="008000"/>
                </a:solidFill>
                <a:latin typeface="VNEFBG+Tahoma Bold"/>
                <a:cs typeface="VNEFBG+Tahoma Bold"/>
              </a:rPr>
              <a:t>организацией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8000"/>
                </a:solidFill>
                <a:latin typeface="VNEFBG+Tahoma Bold"/>
                <a:cs typeface="VNEFBG+Tahoma Bold"/>
              </a:rPr>
              <a:t>в</a:t>
            </a:r>
            <a:r>
              <a:rPr dirty="0" sz="1000" spc="-49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000" spc="-29" b="1">
                <a:solidFill>
                  <a:srgbClr val="008000"/>
                </a:solidFill>
                <a:latin typeface="VNEFBG+Tahoma Bold"/>
                <a:cs typeface="VNEFBG+Tahoma Bold"/>
              </a:rPr>
              <a:t>цифровом</a:t>
            </a:r>
            <a:r>
              <a:rPr dirty="0" sz="1000" spc="34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000" spc="-27" b="1">
                <a:solidFill>
                  <a:srgbClr val="008000"/>
                </a:solidFill>
                <a:latin typeface="VNEFBG+Tahoma Bold"/>
                <a:cs typeface="VNEFBG+Tahoma Bold"/>
              </a:rPr>
              <a:t>формате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3458" y="3460700"/>
            <a:ext cx="3315423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500" spc="295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Эксплуатация</a:t>
            </a:r>
            <a:r>
              <a:rPr dirty="0" sz="1000" spc="2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информационной</a:t>
            </a:r>
            <a:r>
              <a:rPr dirty="0" sz="1000" spc="2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системы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управления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15670" y="3657791"/>
            <a:ext cx="1962260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образовательной</a:t>
            </a:r>
            <a:r>
              <a:rPr dirty="0" sz="1000" spc="-1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организацией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3458" y="4070026"/>
            <a:ext cx="3395419" cy="3885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500" spc="583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000" spc="-27">
                <a:solidFill>
                  <a:srgbClr val="031b83"/>
                </a:solidFill>
                <a:latin typeface="QCWBTO+Tahoma"/>
                <a:cs typeface="QCWBTO+Tahoma"/>
              </a:rPr>
              <a:t>Подключение</a:t>
            </a:r>
            <a:r>
              <a:rPr dirty="0" sz="1000" spc="2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образовательной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организации</a:t>
            </a:r>
            <a:r>
              <a:rPr dirty="0" sz="1000" spc="1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к</a:t>
            </a:r>
          </a:p>
          <a:p>
            <a:pPr marL="172212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высокоскоростному</a:t>
            </a:r>
            <a:r>
              <a:rPr dirty="0" sz="1000" spc="4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интернету</a:t>
            </a:r>
            <a:r>
              <a:rPr dirty="0" sz="1000" spc="-2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с</a:t>
            </a:r>
            <a:r>
              <a:rPr dirty="0" sz="1000" spc="-3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контент</a:t>
            </a:r>
            <a:r>
              <a:rPr dirty="0" sz="1000" spc="-27">
                <a:solidFill>
                  <a:srgbClr val="031b83"/>
                </a:solidFill>
                <a:latin typeface="RATEDJ+Tahoma"/>
                <a:cs typeface="RATEDJ+Tahoma"/>
              </a:rPr>
              <a:t>-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фильтрацией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112254" y="4053282"/>
            <a:ext cx="302065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489313" y="4084651"/>
            <a:ext cx="302065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112254" y="4097974"/>
            <a:ext cx="2195431" cy="3431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6181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Обеспечение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беспроводного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7">
                <a:solidFill>
                  <a:srgbClr val="031b83"/>
                </a:solidFill>
                <a:latin typeface="QCWBTO+Tahoma"/>
                <a:cs typeface="QCWBTO+Tahoma"/>
              </a:rPr>
              <a:t>доступа</a:t>
            </a:r>
            <a:r>
              <a:rPr dirty="0" sz="1000" spc="1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на</a:t>
            </a:r>
            <a:r>
              <a:rPr dirty="0" sz="1000" spc="-2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территории</a:t>
            </a:r>
            <a:r>
              <a:rPr dirty="0" sz="1000" spc="-1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организации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9489313" y="4129343"/>
            <a:ext cx="2232549" cy="3431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5928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Введение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собственных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правил</a:t>
            </a:r>
            <a:r>
              <a:rPr dirty="0" sz="1000" spc="-2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по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использованию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мобильными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803013" y="4180028"/>
            <a:ext cx="2228556" cy="7833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  <a:r>
              <a:rPr dirty="0" sz="1500" spc="-113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1000" spc="-26" b="1">
                <a:solidFill>
                  <a:srgbClr val="008000"/>
                </a:solidFill>
                <a:latin typeface="VNEFBG+Tahoma Bold"/>
                <a:cs typeface="VNEFBG+Tahoma Bold"/>
              </a:rPr>
              <a:t>Подключение</a:t>
            </a:r>
            <a:r>
              <a:rPr dirty="0" sz="1000" spc="38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000" b="1">
                <a:solidFill>
                  <a:srgbClr val="008000"/>
                </a:solidFill>
                <a:latin typeface="VNEFBG+Tahoma Bold"/>
                <a:cs typeface="VNEFBG+Tahoma Bold"/>
              </a:rPr>
              <a:t>к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6" b="1">
                <a:solidFill>
                  <a:srgbClr val="008000"/>
                </a:solidFill>
                <a:latin typeface="VNEFBG+Tahoma Bold"/>
                <a:cs typeface="VNEFBG+Tahoma Bold"/>
              </a:rPr>
              <a:t>высокоскоростному</a:t>
            </a:r>
            <a:r>
              <a:rPr dirty="0" sz="1000" spc="32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000" spc="-25" b="1">
                <a:solidFill>
                  <a:srgbClr val="008000"/>
                </a:solidFill>
                <a:latin typeface="VNEFBG+Tahoma Bold"/>
                <a:cs typeface="VNEFBG+Tahoma Bold"/>
              </a:rPr>
              <a:t>интернету</a:t>
            </a:r>
            <a:r>
              <a:rPr dirty="0" sz="1000" spc="31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000" b="1">
                <a:solidFill>
                  <a:srgbClr val="008000"/>
                </a:solidFill>
                <a:latin typeface="VNEFBG+Tahoma Bold"/>
                <a:cs typeface="VNEFBG+Tahoma Bold"/>
              </a:rPr>
              <a:t>с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7" b="1">
                <a:solidFill>
                  <a:srgbClr val="008000"/>
                </a:solidFill>
                <a:latin typeface="VNEFBG+Tahoma Bold"/>
                <a:cs typeface="VNEFBG+Tahoma Bold"/>
              </a:rPr>
              <a:t>фильтрацией</a:t>
            </a:r>
            <a:r>
              <a:rPr dirty="0" sz="1000" spc="3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000" spc="-27" b="1">
                <a:solidFill>
                  <a:srgbClr val="008000"/>
                </a:solidFill>
                <a:latin typeface="VNEFBG+Tahoma Bold"/>
                <a:cs typeface="VNEFBG+Tahoma Bold"/>
              </a:rPr>
              <a:t>трафика</a:t>
            </a:r>
          </a:p>
          <a:p>
            <a:pPr marL="0" marR="0">
              <a:lnSpc>
                <a:spcPts val="1664"/>
              </a:lnSpc>
              <a:spcBef>
                <a:spcPts val="248"/>
              </a:spcBef>
              <a:spcAft>
                <a:spcPts val="0"/>
              </a:spcAft>
            </a:pPr>
            <a:r>
              <a:rPr dirty="0" sz="15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  <a:r>
              <a:rPr dirty="0" sz="1500" spc="-113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1000" spc="-26" b="1">
                <a:solidFill>
                  <a:srgbClr val="008000"/>
                </a:solidFill>
                <a:latin typeface="VNEFBG+Tahoma Bold"/>
                <a:cs typeface="VNEFBG+Tahoma Bold"/>
              </a:rPr>
              <a:t>Подключение</a:t>
            </a:r>
            <a:r>
              <a:rPr dirty="0" sz="1000" spc="38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000" b="1">
                <a:solidFill>
                  <a:srgbClr val="008000"/>
                </a:solidFill>
                <a:latin typeface="VNEFBG+Tahoma Bold"/>
                <a:cs typeface="VNEFBG+Tahoma Bold"/>
              </a:rPr>
              <a:t>к</a:t>
            </a:r>
            <a:r>
              <a:rPr dirty="0" sz="1000" spc="-56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000" spc="-28" b="1">
                <a:solidFill>
                  <a:srgbClr val="008000"/>
                </a:solidFill>
                <a:latin typeface="VNEFBG+Tahoma Bold"/>
                <a:cs typeface="VNEFBG+Tahoma Bold"/>
              </a:rPr>
              <a:t>ИКОП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9489313" y="4434143"/>
            <a:ext cx="2165693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устройствами</a:t>
            </a:r>
            <a:r>
              <a:rPr dirty="0" sz="1000" spc="1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  <a:r>
              <a:rPr dirty="0" sz="1000" spc="-3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устройствами</a:t>
            </a:r>
            <a:r>
              <a:rPr dirty="0" sz="1000" spc="1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связи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3458" y="4680282"/>
            <a:ext cx="4132601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500" spc="295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Создание</a:t>
            </a:r>
            <a:r>
              <a:rPr dirty="0" sz="1000" spc="1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на</a:t>
            </a:r>
            <a:r>
              <a:rPr dirty="0" sz="1000" spc="-2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базе</a:t>
            </a:r>
            <a:r>
              <a:rPr dirty="0" sz="1000" spc="-1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ИКОП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(«Сферум»)</a:t>
            </a:r>
            <a:r>
              <a:rPr dirty="0" sz="1000" spc="3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профессиональных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сообществ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7112254" y="4663136"/>
            <a:ext cx="2199354" cy="6926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186181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Назначение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Эксперта</a:t>
            </a:r>
            <a:r>
              <a:rPr dirty="0" sz="1000" spc="1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по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цифровой</a:t>
            </a:r>
            <a:r>
              <a:rPr dirty="0" sz="1000" spc="1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трансформации</a:t>
            </a:r>
            <a:r>
              <a:rPr dirty="0" sz="1000" spc="1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1000" spc="-3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каждой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школе,</a:t>
            </a:r>
            <a:r>
              <a:rPr dirty="0" sz="1000" spc="-1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создание</a:t>
            </a:r>
            <a:r>
              <a:rPr dirty="0" sz="1000" spc="2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собственных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сообществ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9489313" y="4709217"/>
            <a:ext cx="302304" cy="2498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9489313" y="4753878"/>
            <a:ext cx="2169502" cy="496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5928" marR="0">
              <a:lnSpc>
                <a:spcPts val="120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Возможность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проведения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30">
                <a:solidFill>
                  <a:srgbClr val="031b83"/>
                </a:solidFill>
                <a:latin typeface="QCWBTO+Tahoma"/>
                <a:cs typeface="QCWBTO+Tahoma"/>
              </a:rPr>
              <a:t>100%</a:t>
            </a:r>
          </a:p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8">
                <a:solidFill>
                  <a:srgbClr val="031b83"/>
                </a:solidFill>
                <a:latin typeface="QCWBTO+Tahoma"/>
                <a:cs typeface="QCWBTO+Tahoma"/>
              </a:rPr>
              <a:t>уроков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  <a:r>
              <a:rPr dirty="0" sz="1000" spc="-3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внеклассных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мероприятий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с</a:t>
            </a:r>
            <a:r>
              <a:rPr dirty="0" sz="1000" spc="-4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помощью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ВКС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715670" y="4877373"/>
            <a:ext cx="3776833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7">
                <a:solidFill>
                  <a:srgbClr val="031b83"/>
                </a:solidFill>
                <a:latin typeface="QCWBTO+Tahoma"/>
                <a:cs typeface="QCWBTO+Tahoma"/>
              </a:rPr>
              <a:t>педагогов</a:t>
            </a:r>
            <a:r>
              <a:rPr dirty="0" sz="1000" spc="1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9">
                <a:solidFill>
                  <a:srgbClr val="031b83"/>
                </a:solidFill>
                <a:latin typeface="QCWBTO+Tahoma"/>
                <a:cs typeface="QCWBTO+Tahoma"/>
              </a:rPr>
              <a:t>для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обмена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опытом</a:t>
            </a:r>
            <a:r>
              <a:rPr dirty="0" sz="1000" spc="-1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  <a:r>
              <a:rPr dirty="0" sz="1000" spc="-4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помощи</a:t>
            </a:r>
            <a:r>
              <a:rPr dirty="0" sz="1000" spc="-1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начинающим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учителям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43458" y="5289607"/>
            <a:ext cx="2752580" cy="2498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500" spc="295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Государственно</a:t>
            </a:r>
            <a:r>
              <a:rPr dirty="0" sz="1000" spc="-27">
                <a:solidFill>
                  <a:srgbClr val="031b83"/>
                </a:solidFill>
                <a:latin typeface="RATEDJ+Tahoma"/>
                <a:cs typeface="RATEDJ+Tahoma"/>
              </a:rPr>
              <a:t>-</a:t>
            </a:r>
            <a:r>
              <a:rPr dirty="0" sz="1000" spc="-22">
                <a:solidFill>
                  <a:srgbClr val="031b83"/>
                </a:solidFill>
                <a:latin typeface="QCWBTO+Tahoma"/>
                <a:cs typeface="QCWBTO+Tahoma"/>
              </a:rPr>
              <a:t>общественное</a:t>
            </a:r>
            <a:r>
              <a:rPr dirty="0" sz="1000" spc="3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управление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803013" y="5292929"/>
            <a:ext cx="302065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019421" y="5337621"/>
            <a:ext cx="1621448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5" b="1">
                <a:solidFill>
                  <a:srgbClr val="008000"/>
                </a:solidFill>
                <a:latin typeface="VNEFBG+Tahoma Bold"/>
                <a:cs typeface="VNEFBG+Tahoma Bold"/>
              </a:rPr>
              <a:t>Родительский</a:t>
            </a:r>
            <a:r>
              <a:rPr dirty="0" sz="1000" spc="28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000" spc="-28" b="1">
                <a:solidFill>
                  <a:srgbClr val="008000"/>
                </a:solidFill>
                <a:latin typeface="VNEFBG+Tahoma Bold"/>
                <a:cs typeface="VNEFBG+Tahoma Bold"/>
              </a:rPr>
              <a:t>комитет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7112254" y="5348936"/>
            <a:ext cx="302065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7298436" y="5393628"/>
            <a:ext cx="1293916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Управляющий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совет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9489313" y="5410912"/>
            <a:ext cx="302065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9675241" y="5455604"/>
            <a:ext cx="1332209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Управляющий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совет,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9489313" y="5607953"/>
            <a:ext cx="1842069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ученическое</a:t>
            </a:r>
            <a:r>
              <a:rPr dirty="0" sz="1000" spc="1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самоуправление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1714353" y="6404840"/>
            <a:ext cx="393151" cy="2798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808080"/>
                </a:solidFill>
                <a:latin typeface="TKTCNE+Arial"/>
                <a:cs typeface="TKTCNE+Arial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5727" y="41398"/>
            <a:ext cx="4206917" cy="625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1f377b"/>
                </a:solidFill>
                <a:latin typeface="JKLPOO+Arial Narrow Bold"/>
                <a:cs typeface="JKLPOO+Arial Narrow Bold"/>
              </a:rPr>
              <a:t>«Школа</a:t>
            </a:r>
            <a:r>
              <a:rPr dirty="0" sz="2200" b="1">
                <a:solidFill>
                  <a:srgbClr val="1f377b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2200" b="1">
                <a:solidFill>
                  <a:srgbClr val="1f377b"/>
                </a:solidFill>
                <a:latin typeface="JKLPOO+Arial Narrow Bold"/>
                <a:cs typeface="JKLPOO+Arial Narrow Bold"/>
              </a:rPr>
              <a:t>Минпросвещения</a:t>
            </a:r>
            <a:r>
              <a:rPr dirty="0" sz="2200" b="1">
                <a:solidFill>
                  <a:srgbClr val="1f377b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2200" b="1">
                <a:solidFill>
                  <a:srgbClr val="1f377b"/>
                </a:solidFill>
                <a:latin typeface="JKLPOO+Arial Narrow Bold"/>
                <a:cs typeface="JKLPOO+Arial Narrow Bold"/>
              </a:rPr>
              <a:t>России»: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1f377b"/>
                </a:solidFill>
                <a:latin typeface="JKLPOO+Arial Narrow Bold"/>
                <a:cs typeface="JKLPOO+Arial Narrow Bold"/>
              </a:rPr>
              <a:t>методические</a:t>
            </a:r>
            <a:r>
              <a:rPr dirty="0" sz="2200" spc="49" b="1">
                <a:solidFill>
                  <a:srgbClr val="1f377b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2200" b="1">
                <a:solidFill>
                  <a:srgbClr val="1f377b"/>
                </a:solidFill>
                <a:latin typeface="JKLPOO+Arial Narrow Bold"/>
                <a:cs typeface="JKLPOO+Arial Narrow Bold"/>
              </a:rPr>
              <a:t>рекомендации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75886" y="158773"/>
            <a:ext cx="5227130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23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Глава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 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1.</a:t>
            </a:r>
            <a:r>
              <a:rPr dirty="0" sz="1400" spc="-11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 </a:t>
            </a:r>
            <a:r>
              <a:rPr dirty="0" sz="1400" b="1" i="1">
                <a:solidFill>
                  <a:srgbClr val="c00000"/>
                </a:solidFill>
                <a:latin typeface="JRBMEG+Calibri Bold Italic"/>
                <a:cs typeface="JRBMEG+Calibri Bold Italic"/>
              </a:rPr>
              <a:t>Философия</a:t>
            </a:r>
            <a:r>
              <a:rPr dirty="0" sz="1400" spc="-33" b="1" i="1">
                <a:solidFill>
                  <a:srgbClr val="c00000"/>
                </a:solidFill>
                <a:latin typeface="JRBMEG+Calibri Bold Italic"/>
                <a:cs typeface="JRBMEG+Calibri Bold Italic"/>
              </a:rPr>
              <a:t> </a:t>
            </a:r>
            <a:r>
              <a:rPr dirty="0" sz="1400" b="1" i="1">
                <a:solidFill>
                  <a:srgbClr val="c00000"/>
                </a:solidFill>
                <a:latin typeface="JRBMEG+Calibri Bold Italic"/>
                <a:cs typeface="JRBMEG+Calibri Bold Italic"/>
              </a:rPr>
              <a:t>образования:</a:t>
            </a:r>
            <a:r>
              <a:rPr dirty="0" sz="1400" spc="274" b="1" i="1">
                <a:solidFill>
                  <a:srgbClr val="c00000"/>
                </a:solidFill>
                <a:latin typeface="JRBMEG+Calibri Bold Italic"/>
                <a:cs typeface="JRBMEG+Calibri Bold Italic"/>
              </a:rPr>
              <a:t> </a:t>
            </a:r>
            <a:r>
              <a:rPr dirty="0" sz="1400" b="1" i="1">
                <a:solidFill>
                  <a:srgbClr val="c00000"/>
                </a:solidFill>
                <a:latin typeface="JRBMEG+Calibri Bold Italic"/>
                <a:cs typeface="JRBMEG+Calibri Bold Italic"/>
              </a:rPr>
              <a:t>преемственность</a:t>
            </a:r>
            <a:r>
              <a:rPr dirty="0" sz="1400" spc="-24" b="1" i="1">
                <a:solidFill>
                  <a:srgbClr val="c00000"/>
                </a:solidFill>
                <a:latin typeface="JRBMEG+Calibri Bold Italic"/>
                <a:cs typeface="JRBMEG+Calibri Bold Italic"/>
              </a:rPr>
              <a:t> </a:t>
            </a:r>
            <a:r>
              <a:rPr dirty="0" sz="1400" b="1" i="1">
                <a:solidFill>
                  <a:srgbClr val="c00000"/>
                </a:solidFill>
                <a:latin typeface="JRBMEG+Calibri Bold Italic"/>
                <a:cs typeface="JRBMEG+Calibri Bold Italic"/>
              </a:rPr>
              <a:t>традиций.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75886" y="478813"/>
            <a:ext cx="2873753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23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Глава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 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2.</a:t>
            </a:r>
            <a:r>
              <a:rPr dirty="0" sz="1400" spc="-13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 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Содержание</a:t>
            </a:r>
            <a:r>
              <a:rPr dirty="0" sz="1400" spc="-3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 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образования.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75886" y="693981"/>
            <a:ext cx="3876133" cy="22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§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1.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Рабочие</a:t>
            </a:r>
            <a:r>
              <a:rPr dirty="0" sz="1200" spc="1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программы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по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учебным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предметам</a:t>
            </a:r>
            <a:r>
              <a:rPr dirty="0" sz="1200" spc="-16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spc="22" i="1">
                <a:solidFill>
                  <a:srgbClr val="000000"/>
                </a:solidFill>
                <a:latin typeface="OECGUA+Calibri Italic"/>
                <a:cs typeface="OECGUA+Calibri Italic"/>
              </a:rPr>
              <a:t>1</a:t>
            </a:r>
            <a:r>
              <a:rPr dirty="0" sz="1200" i="1">
                <a:solidFill>
                  <a:srgbClr val="000000"/>
                </a:solidFill>
                <a:latin typeface="REGUJW+Calibri Italic"/>
                <a:cs typeface="REGUJW+Calibri Italic"/>
              </a:rPr>
              <a:t>-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11кл.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75886" y="877242"/>
            <a:ext cx="5972469" cy="150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§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2.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Рабочие</a:t>
            </a:r>
            <a:r>
              <a:rPr dirty="0" sz="1200" spc="1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программы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по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учебным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предметам</a:t>
            </a:r>
            <a:r>
              <a:rPr dirty="0" sz="1200" spc="-16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для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ООО</a:t>
            </a:r>
            <a:r>
              <a:rPr dirty="0" sz="1200" spc="28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и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СОО</a:t>
            </a:r>
            <a:r>
              <a:rPr dirty="0" sz="1200" spc="14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(углубленный</a:t>
            </a:r>
            <a:r>
              <a:rPr dirty="0" sz="1200" spc="-12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уровень).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§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3.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Методические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рекомендации</a:t>
            </a:r>
            <a:r>
              <a:rPr dirty="0" sz="1200" spc="-1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по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разработке</a:t>
            </a:r>
            <a:r>
              <a:rPr dirty="0" sz="1200" spc="36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плана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внеурочной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деятельности.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§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4.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Рабочие</a:t>
            </a:r>
            <a:r>
              <a:rPr dirty="0" sz="1200" spc="1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программы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по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внеурочной</a:t>
            </a:r>
            <a:r>
              <a:rPr dirty="0" sz="1200" spc="-12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деятельности.</a:t>
            </a:r>
          </a:p>
          <a:p>
            <a:pPr marL="0" marR="0">
              <a:lnSpc>
                <a:spcPts val="144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§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5.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Методические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рекомендации</a:t>
            </a:r>
            <a:r>
              <a:rPr dirty="0" sz="1200" spc="-1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по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разработке</a:t>
            </a:r>
            <a:r>
              <a:rPr dirty="0" sz="1200" spc="36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плана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дополнительного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образования.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§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6.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Рабочие</a:t>
            </a:r>
            <a:r>
              <a:rPr dirty="0" sz="1200" spc="1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программы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дополнительного</a:t>
            </a:r>
            <a:r>
              <a:rPr dirty="0" sz="1200" spc="-1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образования.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§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7.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Положение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о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внутренней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системе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оценки</a:t>
            </a:r>
            <a:r>
              <a:rPr dirty="0" sz="1200" spc="15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качества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образования.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§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8.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Единые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рекомендации</a:t>
            </a:r>
            <a:r>
              <a:rPr dirty="0" sz="1200" spc="-1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по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контрольным</a:t>
            </a:r>
            <a:r>
              <a:rPr dirty="0" sz="1200" spc="13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работам.</a:t>
            </a:r>
          </a:p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§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9.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Учебный</a:t>
            </a:r>
            <a:r>
              <a:rPr dirty="0" sz="1200" spc="-12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план.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Календарный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учебный</a:t>
            </a:r>
            <a:r>
              <a:rPr dirty="0" sz="1200" spc="-14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график.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75886" y="2340536"/>
            <a:ext cx="4466606" cy="407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§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10.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Единое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расписание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занятий</a:t>
            </a:r>
            <a:r>
              <a:rPr dirty="0" sz="1200" spc="25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(типовое).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§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11.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Единая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линейка</a:t>
            </a:r>
            <a:r>
              <a:rPr dirty="0" sz="1200" spc="14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учебников</a:t>
            </a:r>
            <a:r>
              <a:rPr dirty="0" sz="1200" spc="282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(базовый</a:t>
            </a:r>
            <a:r>
              <a:rPr dirty="0" sz="1200" spc="13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и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углубленный</a:t>
            </a:r>
            <a:r>
              <a:rPr dirty="0" sz="1200" spc="-24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уровни).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75886" y="2811168"/>
            <a:ext cx="3973820" cy="439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23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Глава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 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3.</a:t>
            </a:r>
            <a:r>
              <a:rPr dirty="0" sz="1400" spc="-11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 </a:t>
            </a:r>
            <a:r>
              <a:rPr dirty="0" sz="1400" b="1">
                <a:solidFill>
                  <a:srgbClr val="000000"/>
                </a:solidFill>
                <a:latin typeface="EFJFST+Calibri Bold"/>
                <a:cs typeface="EFJFST+Calibri Bold"/>
              </a:rPr>
              <a:t>Инклюзивное</a:t>
            </a:r>
            <a:r>
              <a:rPr dirty="0" sz="1400" spc="-15" b="1">
                <a:solidFill>
                  <a:srgbClr val="000000"/>
                </a:solidFill>
                <a:latin typeface="EFJFST+Calibri Bold"/>
                <a:cs typeface="EFJFST+Calibri 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EFJFST+Calibri Bold"/>
                <a:cs typeface="EFJFST+Calibri Bold"/>
              </a:rPr>
              <a:t>образование.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§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1.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Программы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по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развитию</a:t>
            </a:r>
            <a:r>
              <a:rPr dirty="0" sz="1200" spc="18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инклюзивного</a:t>
            </a:r>
            <a:r>
              <a:rPr dirty="0" sz="1200" spc="24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образования.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75886" y="3208926"/>
            <a:ext cx="7491987" cy="5904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§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2.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Организация</a:t>
            </a:r>
            <a:r>
              <a:rPr dirty="0" sz="1200" spc="27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получения</a:t>
            </a:r>
            <a:r>
              <a:rPr dirty="0" sz="1200" spc="13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образования</a:t>
            </a:r>
            <a:r>
              <a:rPr dirty="0" sz="1200" spc="26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обучающимися</a:t>
            </a:r>
            <a:r>
              <a:rPr dirty="0" sz="1200" spc="-1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с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разными,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в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том</a:t>
            </a:r>
            <a:r>
              <a:rPr dirty="0" sz="1200" spc="11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числе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особыми,</a:t>
            </a:r>
            <a:r>
              <a:rPr dirty="0" sz="1200" spc="28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образовательными</a:t>
            </a:r>
          </a:p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потребностями.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§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3.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Обеспечение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доступности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образовательной</a:t>
            </a:r>
            <a:r>
              <a:rPr dirty="0" sz="1200" spc="14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среды.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10591" y="3477053"/>
            <a:ext cx="1390325" cy="2855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70c0"/>
                </a:solidFill>
                <a:latin typeface="EFJFST+Calibri Bold"/>
                <a:cs typeface="EFJFST+Calibri Bold"/>
              </a:rPr>
              <a:t>СОДЕРЖАНИЕ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10591" y="3720893"/>
            <a:ext cx="3378858" cy="19928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33" b="1">
                <a:solidFill>
                  <a:srgbClr val="0070c0"/>
                </a:solidFill>
                <a:latin typeface="EFJFST+Calibri Bold"/>
                <a:cs typeface="EFJFST+Calibri Bold"/>
              </a:rPr>
              <a:t>Глава</a:t>
            </a:r>
            <a:r>
              <a:rPr dirty="0" sz="1600" spc="21" b="1">
                <a:solidFill>
                  <a:srgbClr val="0070c0"/>
                </a:solidFill>
                <a:latin typeface="EFJFST+Calibri Bold"/>
                <a:cs typeface="EFJFST+Calibri 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EFJFST+Calibri Bold"/>
                <a:cs typeface="EFJFST+Calibri Bold"/>
              </a:rPr>
              <a:t>1.</a:t>
            </a:r>
            <a:r>
              <a:rPr dirty="0" sz="1600" spc="25" b="1">
                <a:solidFill>
                  <a:srgbClr val="0070c0"/>
                </a:solidFill>
                <a:latin typeface="EFJFST+Calibri Bold"/>
                <a:cs typeface="EFJFST+Calibri 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EFJFST+Calibri Bold"/>
                <a:cs typeface="EFJFST+Calibri Bold"/>
              </a:rPr>
              <a:t>Философия</a:t>
            </a:r>
            <a:r>
              <a:rPr dirty="0" sz="1600" b="1">
                <a:solidFill>
                  <a:srgbClr val="0070c0"/>
                </a:solidFill>
                <a:latin typeface="EFJFST+Calibri Bold"/>
                <a:cs typeface="EFJFST+Calibri 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EFJFST+Calibri Bold"/>
                <a:cs typeface="EFJFST+Calibri Bold"/>
              </a:rPr>
              <a:t>образования: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 b="1">
                <a:solidFill>
                  <a:srgbClr val="0070c0"/>
                </a:solidFill>
                <a:latin typeface="EFJFST+Calibri Bold"/>
                <a:cs typeface="EFJFST+Calibri Bold"/>
              </a:rPr>
              <a:t>преемственность</a:t>
            </a:r>
            <a:r>
              <a:rPr dirty="0" sz="1600" spc="-11" b="1">
                <a:solidFill>
                  <a:srgbClr val="0070c0"/>
                </a:solidFill>
                <a:latin typeface="EFJFST+Calibri Bold"/>
                <a:cs typeface="EFJFST+Calibri 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EFJFST+Calibri Bold"/>
                <a:cs typeface="EFJFST+Calibri Bold"/>
              </a:rPr>
              <a:t>традиций.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33" b="1">
                <a:solidFill>
                  <a:srgbClr val="0070c0"/>
                </a:solidFill>
                <a:latin typeface="EFJFST+Calibri Bold"/>
                <a:cs typeface="EFJFST+Calibri Bold"/>
              </a:rPr>
              <a:t>Глава</a:t>
            </a:r>
            <a:r>
              <a:rPr dirty="0" sz="1600" spc="23" b="1">
                <a:solidFill>
                  <a:srgbClr val="0070c0"/>
                </a:solidFill>
                <a:latin typeface="EFJFST+Calibri Bold"/>
                <a:cs typeface="EFJFST+Calibri 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EFJFST+Calibri Bold"/>
                <a:cs typeface="EFJFST+Calibri Bold"/>
              </a:rPr>
              <a:t>2.</a:t>
            </a:r>
            <a:r>
              <a:rPr dirty="0" sz="1600" spc="19" b="1">
                <a:solidFill>
                  <a:srgbClr val="0070c0"/>
                </a:solidFill>
                <a:latin typeface="EFJFST+Calibri Bold"/>
                <a:cs typeface="EFJFST+Calibri Bold"/>
              </a:rPr>
              <a:t> </a:t>
            </a:r>
            <a:r>
              <a:rPr dirty="0" sz="1600" spc="-11" b="1">
                <a:solidFill>
                  <a:srgbClr val="0070c0"/>
                </a:solidFill>
                <a:latin typeface="EFJFST+Calibri Bold"/>
                <a:cs typeface="EFJFST+Calibri Bold"/>
              </a:rPr>
              <a:t>Содержание</a:t>
            </a:r>
            <a:r>
              <a:rPr dirty="0" sz="1600" spc="15" b="1">
                <a:solidFill>
                  <a:srgbClr val="0070c0"/>
                </a:solidFill>
                <a:latin typeface="EFJFST+Calibri Bold"/>
                <a:cs typeface="EFJFST+Calibri 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EFJFST+Calibri Bold"/>
                <a:cs typeface="EFJFST+Calibri Bold"/>
              </a:rPr>
              <a:t>образования.</a:t>
            </a:r>
          </a:p>
          <a:p>
            <a:pPr marL="0" marR="0">
              <a:lnSpc>
                <a:spcPts val="19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33" b="1">
                <a:solidFill>
                  <a:srgbClr val="0070c0"/>
                </a:solidFill>
                <a:latin typeface="EFJFST+Calibri Bold"/>
                <a:cs typeface="EFJFST+Calibri Bold"/>
              </a:rPr>
              <a:t>Глава</a:t>
            </a:r>
            <a:r>
              <a:rPr dirty="0" sz="1600" spc="21" b="1">
                <a:solidFill>
                  <a:srgbClr val="0070c0"/>
                </a:solidFill>
                <a:latin typeface="EFJFST+Calibri Bold"/>
                <a:cs typeface="EFJFST+Calibri 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EFJFST+Calibri Bold"/>
                <a:cs typeface="EFJFST+Calibri Bold"/>
              </a:rPr>
              <a:t>3.</a:t>
            </a:r>
            <a:r>
              <a:rPr dirty="0" sz="1600" spc="253" b="1">
                <a:solidFill>
                  <a:srgbClr val="0070c0"/>
                </a:solidFill>
                <a:latin typeface="EFJFST+Calibri Bold"/>
                <a:cs typeface="EFJFST+Calibri 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EFJFST+Calibri Bold"/>
                <a:cs typeface="EFJFST+Calibri Bold"/>
              </a:rPr>
              <a:t>Инклюзивное</a:t>
            </a:r>
            <a:r>
              <a:rPr dirty="0" sz="1600" spc="-23" b="1">
                <a:solidFill>
                  <a:srgbClr val="0070c0"/>
                </a:solidFill>
                <a:latin typeface="EFJFST+Calibri Bold"/>
                <a:cs typeface="EFJFST+Calibri 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EFJFST+Calibri Bold"/>
                <a:cs typeface="EFJFST+Calibri Bold"/>
              </a:rPr>
              <a:t>образование.</a:t>
            </a:r>
          </a:p>
          <a:p>
            <a:pPr marL="0" marR="0">
              <a:lnSpc>
                <a:spcPts val="19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33" b="1">
                <a:solidFill>
                  <a:srgbClr val="0070c0"/>
                </a:solidFill>
                <a:latin typeface="EFJFST+Calibri Bold"/>
                <a:cs typeface="EFJFST+Calibri Bold"/>
              </a:rPr>
              <a:t>Глава</a:t>
            </a:r>
            <a:r>
              <a:rPr dirty="0" sz="1600" spc="21" b="1">
                <a:solidFill>
                  <a:srgbClr val="0070c0"/>
                </a:solidFill>
                <a:latin typeface="EFJFST+Calibri Bold"/>
                <a:cs typeface="EFJFST+Calibri 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EFJFST+Calibri Bold"/>
                <a:cs typeface="EFJFST+Calibri Bold"/>
              </a:rPr>
              <a:t>4.</a:t>
            </a:r>
            <a:r>
              <a:rPr dirty="0" sz="1600" spc="19" b="1">
                <a:solidFill>
                  <a:srgbClr val="0070c0"/>
                </a:solidFill>
                <a:latin typeface="EFJFST+Calibri Bold"/>
                <a:cs typeface="EFJFST+Calibri 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EFJFST+Calibri Bold"/>
                <a:cs typeface="EFJFST+Calibri Bold"/>
              </a:rPr>
              <a:t>Воспитание.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 spc="-33" b="1">
                <a:solidFill>
                  <a:srgbClr val="0070c0"/>
                </a:solidFill>
                <a:latin typeface="EFJFST+Calibri Bold"/>
                <a:cs typeface="EFJFST+Calibri Bold"/>
              </a:rPr>
              <a:t>Глава</a:t>
            </a:r>
            <a:r>
              <a:rPr dirty="0" sz="1600" spc="21" b="1">
                <a:solidFill>
                  <a:srgbClr val="0070c0"/>
                </a:solidFill>
                <a:latin typeface="EFJFST+Calibri Bold"/>
                <a:cs typeface="EFJFST+Calibri 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EFJFST+Calibri Bold"/>
                <a:cs typeface="EFJFST+Calibri Bold"/>
              </a:rPr>
              <a:t>5.</a:t>
            </a:r>
            <a:r>
              <a:rPr dirty="0" sz="1600" spc="19" b="1">
                <a:solidFill>
                  <a:srgbClr val="0070c0"/>
                </a:solidFill>
                <a:latin typeface="EFJFST+Calibri Bold"/>
                <a:cs typeface="EFJFST+Calibri 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EFJFST+Calibri Bold"/>
                <a:cs typeface="EFJFST+Calibri Bold"/>
              </a:rPr>
              <a:t>Творчество.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33" b="1">
                <a:solidFill>
                  <a:srgbClr val="0070c0"/>
                </a:solidFill>
                <a:latin typeface="EFJFST+Calibri Bold"/>
                <a:cs typeface="EFJFST+Calibri Bold"/>
              </a:rPr>
              <a:t>Глава</a:t>
            </a:r>
            <a:r>
              <a:rPr dirty="0" sz="1600" spc="21" b="1">
                <a:solidFill>
                  <a:srgbClr val="0070c0"/>
                </a:solidFill>
                <a:latin typeface="EFJFST+Calibri Bold"/>
                <a:cs typeface="EFJFST+Calibri 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EFJFST+Calibri Bold"/>
                <a:cs typeface="EFJFST+Calibri Bold"/>
              </a:rPr>
              <a:t>6.</a:t>
            </a:r>
            <a:r>
              <a:rPr dirty="0" sz="1600" spc="19" b="1">
                <a:solidFill>
                  <a:srgbClr val="0070c0"/>
                </a:solidFill>
                <a:latin typeface="EFJFST+Calibri Bold"/>
                <a:cs typeface="EFJFST+Calibri 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EFJFST+Calibri Bold"/>
                <a:cs typeface="EFJFST+Calibri Bold"/>
              </a:rPr>
              <a:t>Профориентация.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33" b="1">
                <a:solidFill>
                  <a:srgbClr val="0070c0"/>
                </a:solidFill>
                <a:latin typeface="EFJFST+Calibri Bold"/>
                <a:cs typeface="EFJFST+Calibri Bold"/>
              </a:rPr>
              <a:t>Глава</a:t>
            </a:r>
            <a:r>
              <a:rPr dirty="0" sz="1600" spc="23" b="1">
                <a:solidFill>
                  <a:srgbClr val="0070c0"/>
                </a:solidFill>
                <a:latin typeface="EFJFST+Calibri Bold"/>
                <a:cs typeface="EFJFST+Calibri 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EFJFST+Calibri Bold"/>
                <a:cs typeface="EFJFST+Calibri Bold"/>
              </a:rPr>
              <a:t>7.</a:t>
            </a:r>
            <a:r>
              <a:rPr dirty="0" sz="1600" spc="19" b="1">
                <a:solidFill>
                  <a:srgbClr val="0070c0"/>
                </a:solidFill>
                <a:latin typeface="EFJFST+Calibri Bold"/>
                <a:cs typeface="EFJFST+Calibri 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EFJFST+Calibri Bold"/>
                <a:cs typeface="EFJFST+Calibri Bold"/>
              </a:rPr>
              <a:t>Здоровье.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675886" y="3758110"/>
            <a:ext cx="7548393" cy="13217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§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REGUJW+Calibri Italic"/>
                <a:cs typeface="REGUJW+Calibri Italic"/>
              </a:rPr>
              <a:t>4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.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Программы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повышения</a:t>
            </a:r>
            <a:r>
              <a:rPr dirty="0" sz="1200" spc="1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квалификации,</a:t>
            </a:r>
            <a:r>
              <a:rPr dirty="0" sz="1200" spc="43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профессиональной</a:t>
            </a:r>
            <a:r>
              <a:rPr dirty="0" sz="1200" spc="12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переподготовки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педагогического</a:t>
            </a:r>
            <a:r>
              <a:rPr dirty="0" sz="1200" spc="-23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коллектива.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§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5.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Подходы</a:t>
            </a:r>
            <a:r>
              <a:rPr dirty="0" sz="1200" spc="-13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к</a:t>
            </a:r>
            <a:r>
              <a:rPr dirty="0" sz="1200" spc="11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проектированию</a:t>
            </a:r>
            <a:r>
              <a:rPr dirty="0" sz="1200" spc="16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индивидуальных,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в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том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числе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адаптированных,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образовательных</a:t>
            </a:r>
            <a:r>
              <a:rPr dirty="0" sz="1200" spc="27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программ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и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учебных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планов.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§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REGUJW+Calibri Italic"/>
                <a:cs typeface="REGUJW+Calibri Italic"/>
              </a:rPr>
              <a:t>6</a:t>
            </a:r>
            <a:r>
              <a:rPr dirty="0" sz="1200" i="1">
                <a:solidFill>
                  <a:srgbClr val="000000"/>
                </a:solidFill>
                <a:latin typeface="REGUJW+Calibri Italic"/>
                <a:cs typeface="REGUJW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.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Положение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о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внутренней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системе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оценки</a:t>
            </a:r>
            <a:r>
              <a:rPr dirty="0" sz="1200" spc="27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качества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образования</a:t>
            </a:r>
            <a:r>
              <a:rPr dirty="0" sz="1200" spc="24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обучающихся</a:t>
            </a:r>
            <a:r>
              <a:rPr dirty="0" sz="1200" spc="14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с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разными,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в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том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числе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особыми,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образовательными</a:t>
            </a:r>
            <a:r>
              <a:rPr dirty="0" sz="1200" spc="22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потребностями.</a:t>
            </a:r>
          </a:p>
          <a:p>
            <a:pPr marL="0" marR="0">
              <a:lnSpc>
                <a:spcPts val="1442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§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8.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Единые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рекомендации</a:t>
            </a:r>
            <a:r>
              <a:rPr dirty="0" sz="1200" spc="-1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по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контрольным</a:t>
            </a:r>
            <a:r>
              <a:rPr dirty="0" sz="1200" spc="1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работам.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§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8.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Варианты</a:t>
            </a:r>
            <a:r>
              <a:rPr dirty="0" sz="1200" spc="17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типовых</a:t>
            </a:r>
            <a:r>
              <a:rPr dirty="0" sz="1200" spc="13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учебных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расписаний.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675886" y="5038651"/>
            <a:ext cx="6749659" cy="22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§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REGUJW+Calibri Italic"/>
                <a:cs typeface="REGUJW+Calibri Italic"/>
              </a:rPr>
              <a:t>9.</a:t>
            </a:r>
            <a:r>
              <a:rPr dirty="0" sz="1200" i="1">
                <a:solidFill>
                  <a:srgbClr val="000000"/>
                </a:solidFill>
                <a:latin typeface="REGUJW+Calibri Italic"/>
                <a:cs typeface="REGUJW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Единая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линейка</a:t>
            </a:r>
            <a:r>
              <a:rPr dirty="0" sz="1200" spc="14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специальных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учебников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для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каждой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нозологической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группы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обучающихся</a:t>
            </a:r>
            <a:r>
              <a:rPr dirty="0" sz="1200" spc="14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с</a:t>
            </a:r>
            <a:r>
              <a:rPr dirty="0" sz="1200" spc="43" i="1">
                <a:solidFill>
                  <a:srgbClr val="000000"/>
                </a:solidFill>
                <a:latin typeface="OECGUA+Calibri Italic"/>
                <a:cs typeface="OECGUA+Calibri Italic"/>
              </a:rPr>
              <a:t> </a:t>
            </a:r>
            <a:r>
              <a:rPr dirty="0" sz="1200" i="1">
                <a:solidFill>
                  <a:srgbClr val="000000"/>
                </a:solidFill>
                <a:latin typeface="OECGUA+Calibri Italic"/>
                <a:cs typeface="OECGUA+Calibri Italic"/>
              </a:rPr>
              <a:t>ОВЗ.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675886" y="5326403"/>
            <a:ext cx="2340573" cy="896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23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Глава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 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4.</a:t>
            </a:r>
            <a:r>
              <a:rPr dirty="0" sz="1400" spc="-13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 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Воспитание</a:t>
            </a:r>
            <a:r>
              <a:rPr dirty="0" sz="1400" spc="-35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 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…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23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Глава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 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5.</a:t>
            </a:r>
            <a:r>
              <a:rPr dirty="0" sz="1400" spc="-13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 </a:t>
            </a:r>
            <a:r>
              <a:rPr dirty="0" sz="1400" spc="-1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Творчество</a:t>
            </a:r>
            <a:r>
              <a:rPr dirty="0" sz="1400" spc="-26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 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…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22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Глава</a:t>
            </a:r>
            <a:r>
              <a:rPr dirty="0" sz="1400" spc="-12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 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6.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 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Профориентация…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23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Глава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 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7.</a:t>
            </a:r>
            <a:r>
              <a:rPr dirty="0" sz="1400" spc="-13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 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Здоровье</a:t>
            </a:r>
            <a:r>
              <a:rPr dirty="0" sz="1400" spc="-35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 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…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10591" y="5672273"/>
            <a:ext cx="3551954" cy="7732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33" b="1">
                <a:solidFill>
                  <a:srgbClr val="0070c0"/>
                </a:solidFill>
                <a:latin typeface="EFJFST+Calibri Bold"/>
                <a:cs typeface="EFJFST+Calibri Bold"/>
              </a:rPr>
              <a:t>Глава</a:t>
            </a:r>
            <a:r>
              <a:rPr dirty="0" sz="1600" spc="21" b="1">
                <a:solidFill>
                  <a:srgbClr val="0070c0"/>
                </a:solidFill>
                <a:latin typeface="EFJFST+Calibri Bold"/>
                <a:cs typeface="EFJFST+Calibri 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EFJFST+Calibri Bold"/>
                <a:cs typeface="EFJFST+Calibri Bold"/>
              </a:rPr>
              <a:t>8.</a:t>
            </a:r>
            <a:r>
              <a:rPr dirty="0" sz="1600" spc="25" b="1">
                <a:solidFill>
                  <a:srgbClr val="0070c0"/>
                </a:solidFill>
                <a:latin typeface="EFJFST+Calibri Bold"/>
                <a:cs typeface="EFJFST+Calibri 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EFJFST+Calibri Bold"/>
                <a:cs typeface="EFJFST+Calibri Bold"/>
              </a:rPr>
              <a:t>Учитель.</a:t>
            </a:r>
            <a:r>
              <a:rPr dirty="0" sz="1600" b="1">
                <a:solidFill>
                  <a:srgbClr val="0070c0"/>
                </a:solidFill>
                <a:latin typeface="EFJFST+Calibri Bold"/>
                <a:cs typeface="EFJFST+Calibri 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EFJFST+Calibri Bold"/>
                <a:cs typeface="EFJFST+Calibri Bold"/>
              </a:rPr>
              <a:t>Школьные</a:t>
            </a:r>
            <a:r>
              <a:rPr dirty="0" sz="1600" spc="-17" b="1">
                <a:solidFill>
                  <a:srgbClr val="0070c0"/>
                </a:solidFill>
                <a:latin typeface="EFJFST+Calibri Bold"/>
                <a:cs typeface="EFJFST+Calibri 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EFJFST+Calibri Bold"/>
                <a:cs typeface="EFJFST+Calibri Bold"/>
              </a:rPr>
              <a:t>команды.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 spc="-33" b="1">
                <a:solidFill>
                  <a:srgbClr val="0070c0"/>
                </a:solidFill>
                <a:latin typeface="EFJFST+Calibri Bold"/>
                <a:cs typeface="EFJFST+Calibri Bold"/>
              </a:rPr>
              <a:t>Глава</a:t>
            </a:r>
            <a:r>
              <a:rPr dirty="0" sz="1600" spc="21" b="1">
                <a:solidFill>
                  <a:srgbClr val="0070c0"/>
                </a:solidFill>
                <a:latin typeface="EFJFST+Calibri Bold"/>
                <a:cs typeface="EFJFST+Calibri 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EFJFST+Calibri Bold"/>
                <a:cs typeface="EFJFST+Calibri Bold"/>
              </a:rPr>
              <a:t>9.</a:t>
            </a:r>
            <a:r>
              <a:rPr dirty="0" sz="1600" spc="25" b="1">
                <a:solidFill>
                  <a:srgbClr val="0070c0"/>
                </a:solidFill>
                <a:latin typeface="EFJFST+Calibri Bold"/>
                <a:cs typeface="EFJFST+Calibri 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EFJFST+Calibri Bold"/>
                <a:cs typeface="EFJFST+Calibri Bold"/>
              </a:rPr>
              <a:t>Школьный</a:t>
            </a:r>
            <a:r>
              <a:rPr dirty="0" sz="1600" b="1">
                <a:solidFill>
                  <a:srgbClr val="0070c0"/>
                </a:solidFill>
                <a:latin typeface="EFJFST+Calibri Bold"/>
                <a:cs typeface="EFJFST+Calibri Bold"/>
              </a:rPr>
              <a:t> </a:t>
            </a:r>
            <a:r>
              <a:rPr dirty="0" sz="1600" spc="-11" b="1">
                <a:solidFill>
                  <a:srgbClr val="0070c0"/>
                </a:solidFill>
                <a:latin typeface="EFJFST+Calibri Bold"/>
                <a:cs typeface="EFJFST+Calibri Bold"/>
              </a:rPr>
              <a:t>климат.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33" b="1">
                <a:solidFill>
                  <a:srgbClr val="0070c0"/>
                </a:solidFill>
                <a:latin typeface="EFJFST+Calibri Bold"/>
                <a:cs typeface="EFJFST+Calibri Bold"/>
              </a:rPr>
              <a:t>Глава</a:t>
            </a:r>
            <a:r>
              <a:rPr dirty="0" sz="1600" spc="21" b="1">
                <a:solidFill>
                  <a:srgbClr val="0070c0"/>
                </a:solidFill>
                <a:latin typeface="EFJFST+Calibri Bold"/>
                <a:cs typeface="EFJFST+Calibri 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EFJFST+Calibri Bold"/>
                <a:cs typeface="EFJFST+Calibri Bold"/>
              </a:rPr>
              <a:t>10.</a:t>
            </a:r>
            <a:r>
              <a:rPr dirty="0" sz="1600" spc="25" b="1">
                <a:solidFill>
                  <a:srgbClr val="0070c0"/>
                </a:solidFill>
                <a:latin typeface="EFJFST+Calibri Bold"/>
                <a:cs typeface="EFJFST+Calibri 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EFJFST+Calibri Bold"/>
                <a:cs typeface="EFJFST+Calibri Bold"/>
              </a:rPr>
              <a:t>Образовательная</a:t>
            </a:r>
            <a:r>
              <a:rPr dirty="0" sz="1600" b="1">
                <a:solidFill>
                  <a:srgbClr val="0070c0"/>
                </a:solidFill>
                <a:latin typeface="EFJFST+Calibri Bold"/>
                <a:cs typeface="EFJFST+Calibri 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EFJFST+Calibri Bold"/>
                <a:cs typeface="EFJFST+Calibri Bold"/>
              </a:rPr>
              <a:t>среда.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675886" y="6180123"/>
            <a:ext cx="3296164" cy="682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23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Глава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 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8.</a:t>
            </a:r>
            <a:r>
              <a:rPr dirty="0" sz="1400" spc="-13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 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Школьный</a:t>
            </a:r>
            <a:r>
              <a:rPr dirty="0" sz="1400" spc="-37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 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климат…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23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Глава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 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9.</a:t>
            </a:r>
            <a:r>
              <a:rPr dirty="0" sz="1400" spc="-13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 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Учитель.</a:t>
            </a:r>
            <a:r>
              <a:rPr dirty="0" sz="1400" spc="-11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 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Школьные</a:t>
            </a:r>
            <a:r>
              <a:rPr dirty="0" sz="1400" spc="-34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 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команды...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23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Глава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 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10.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 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Образовательная</a:t>
            </a:r>
            <a:r>
              <a:rPr dirty="0" sz="1400" spc="-31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 </a:t>
            </a:r>
            <a:r>
              <a:rPr dirty="0" sz="1400" b="1" i="1">
                <a:solidFill>
                  <a:srgbClr val="000000"/>
                </a:solidFill>
                <a:latin typeface="JRBMEG+Calibri Bold Italic"/>
                <a:cs typeface="JRBMEG+Calibri Bold Italic"/>
              </a:rPr>
              <a:t>среда…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662918" y="6502071"/>
            <a:ext cx="393151" cy="2798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7f7f7f"/>
                </a:solidFill>
                <a:latin typeface="TKTCNE+Arial"/>
                <a:cs typeface="TKTCNE+Arial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05281" y="127712"/>
            <a:ext cx="9254432" cy="6541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51">
                <a:solidFill>
                  <a:srgbClr val="31356e"/>
                </a:solidFill>
                <a:latin typeface="DJKKBJ+Calibri Light"/>
                <a:cs typeface="DJKKBJ+Calibri Light"/>
              </a:rPr>
              <a:t>ФОРМИРОВАНИЕ</a:t>
            </a:r>
            <a:r>
              <a:rPr dirty="0" sz="2000" spc="38">
                <a:solidFill>
                  <a:srgbClr val="31356e"/>
                </a:solidFill>
                <a:latin typeface="DJKKBJ+Calibri Light"/>
                <a:cs typeface="DJKKBJ+Calibri Light"/>
              </a:rPr>
              <a:t> </a:t>
            </a:r>
            <a:r>
              <a:rPr dirty="0" sz="2000" spc="52">
                <a:solidFill>
                  <a:srgbClr val="31356e"/>
                </a:solidFill>
                <a:latin typeface="DJKKBJ+Calibri Light"/>
                <a:cs typeface="DJKKBJ+Calibri Light"/>
              </a:rPr>
              <a:t>СИСТЕМЫ</a:t>
            </a:r>
            <a:r>
              <a:rPr dirty="0" sz="2000" spc="24">
                <a:solidFill>
                  <a:srgbClr val="31356e"/>
                </a:solidFill>
                <a:latin typeface="DJKKBJ+Calibri Light"/>
                <a:cs typeface="DJKKBJ+Calibri Light"/>
              </a:rPr>
              <a:t> </a:t>
            </a:r>
            <a:r>
              <a:rPr dirty="0" sz="2000" spc="52">
                <a:solidFill>
                  <a:srgbClr val="31356e"/>
                </a:solidFill>
                <a:latin typeface="DJKKBJ+Calibri Light"/>
                <a:cs typeface="DJKKBJ+Calibri Light"/>
              </a:rPr>
              <a:t>УПРАВЛЕНИЯ</a:t>
            </a:r>
            <a:r>
              <a:rPr dirty="0" sz="2000" spc="33">
                <a:solidFill>
                  <a:srgbClr val="31356e"/>
                </a:solidFill>
                <a:latin typeface="DJKKBJ+Calibri Light"/>
                <a:cs typeface="DJKKBJ+Calibri Light"/>
              </a:rPr>
              <a:t> </a:t>
            </a:r>
            <a:r>
              <a:rPr dirty="0" sz="2000" spc="54">
                <a:solidFill>
                  <a:srgbClr val="31356e"/>
                </a:solidFill>
                <a:latin typeface="DJKKBJ+Calibri Light"/>
                <a:cs typeface="DJKKBJ+Calibri Light"/>
              </a:rPr>
              <a:t>КАЧЕСТВОМ</a:t>
            </a:r>
            <a:r>
              <a:rPr dirty="0" sz="2000" spc="31">
                <a:solidFill>
                  <a:srgbClr val="31356e"/>
                </a:solidFill>
                <a:latin typeface="DJKKBJ+Calibri Light"/>
                <a:cs typeface="DJKKBJ+Calibri Light"/>
              </a:rPr>
              <a:t> </a:t>
            </a:r>
            <a:r>
              <a:rPr dirty="0" sz="2000" spc="52">
                <a:solidFill>
                  <a:srgbClr val="31356e"/>
                </a:solidFill>
                <a:latin typeface="DJKKBJ+Calibri Light"/>
                <a:cs typeface="DJKKBJ+Calibri Light"/>
              </a:rPr>
              <a:t>ОБРАЗОВАНИЯ</a:t>
            </a:r>
            <a:r>
              <a:rPr dirty="0" sz="2000" spc="33">
                <a:solidFill>
                  <a:srgbClr val="31356e"/>
                </a:solidFill>
                <a:latin typeface="DJKKBJ+Calibri Light"/>
                <a:cs typeface="DJKKBJ+Calibri Light"/>
              </a:rPr>
              <a:t> </a:t>
            </a:r>
            <a:r>
              <a:rPr dirty="0" sz="2000">
                <a:solidFill>
                  <a:srgbClr val="31356e"/>
                </a:solidFill>
                <a:latin typeface="DJKKBJ+Calibri Light"/>
                <a:cs typeface="DJKKBJ+Calibri Light"/>
              </a:rPr>
              <a:t>В</a:t>
            </a:r>
            <a:r>
              <a:rPr dirty="0" sz="2000" spc="116">
                <a:solidFill>
                  <a:srgbClr val="31356e"/>
                </a:solidFill>
                <a:latin typeface="DJKKBJ+Calibri Light"/>
                <a:cs typeface="DJKKBJ+Calibri Light"/>
              </a:rPr>
              <a:t> </a:t>
            </a:r>
            <a:r>
              <a:rPr dirty="0" sz="2000" spc="52">
                <a:solidFill>
                  <a:srgbClr val="31356e"/>
                </a:solidFill>
                <a:latin typeface="DJKKBJ+Calibri Light"/>
                <a:cs typeface="DJKKBJ+Calibri Light"/>
              </a:rPr>
              <a:t>ШКОЛАХ</a:t>
            </a:r>
          </a:p>
          <a:p>
            <a:pPr marL="0" marR="0">
              <a:lnSpc>
                <a:spcPts val="2401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spc="51">
                <a:solidFill>
                  <a:srgbClr val="31356e"/>
                </a:solidFill>
                <a:latin typeface="DJKKBJ+Calibri Light"/>
                <a:cs typeface="DJKKBJ+Calibri Light"/>
              </a:rPr>
              <a:t>МИНПРОСВЕЩЕНИЯ</a:t>
            </a:r>
            <a:r>
              <a:rPr dirty="0" sz="2000" spc="36">
                <a:solidFill>
                  <a:srgbClr val="31356e"/>
                </a:solidFill>
                <a:latin typeface="DJKKBJ+Calibri Light"/>
                <a:cs typeface="DJKKBJ+Calibri Light"/>
              </a:rPr>
              <a:t> </a:t>
            </a:r>
            <a:r>
              <a:rPr dirty="0" sz="2000" spc="58">
                <a:solidFill>
                  <a:srgbClr val="31356e"/>
                </a:solidFill>
                <a:latin typeface="DJKKBJ+Calibri Light"/>
                <a:cs typeface="DJKKBJ+Calibri Light"/>
              </a:rPr>
              <a:t>РОССИИ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3626" y="1245366"/>
            <a:ext cx="977960" cy="535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9dc3e6"/>
                </a:solidFill>
                <a:latin typeface="SLAIOE+Calibri Bold"/>
                <a:cs typeface="SLAIOE+Calibri Bold"/>
              </a:rPr>
              <a:t>2022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01146" y="1245021"/>
            <a:ext cx="977342" cy="5348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SLAIOE+Calibri Bold"/>
                <a:cs typeface="SLAIOE+Calibri Bold"/>
              </a:rPr>
              <a:t>2023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92994" y="2326536"/>
            <a:ext cx="1342658" cy="4692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EFJFST+Calibri Bold"/>
                <a:cs typeface="EFJFST+Calibri Bold"/>
              </a:rPr>
              <a:t>Корректировка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EFJFST+Calibri Bold"/>
                <a:cs typeface="EFJFST+Calibri Bold"/>
              </a:rPr>
              <a:t>дефицитов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19200" y="2426231"/>
            <a:ext cx="152479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EFJFST+Calibri Bold"/>
                <a:cs typeface="EFJFST+Calibri Bold"/>
              </a:rPr>
              <a:t>Самодиагностика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67633" y="2423818"/>
            <a:ext cx="94277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EFJFST+Calibri Bold"/>
                <a:cs typeface="EFJFST+Calibri Bold"/>
              </a:rPr>
              <a:t>Методика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23788" y="2423818"/>
            <a:ext cx="1019876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EFJFST+Calibri Bold"/>
                <a:cs typeface="EFJFST+Calibri Bold"/>
              </a:rPr>
              <a:t>Апробация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348726" y="2423818"/>
            <a:ext cx="1014860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EFJFST+Calibri Bold"/>
                <a:cs typeface="EFJFST+Calibri Bold"/>
              </a:rPr>
              <a:t>Внедрение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96442" y="4055374"/>
            <a:ext cx="2893595" cy="5084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431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EFJFST+Calibri Bold"/>
                <a:cs typeface="EFJFST+Calibri Bold"/>
              </a:rPr>
              <a:t>Проведение</a:t>
            </a:r>
            <a:r>
              <a:rPr dirty="0" sz="1600" spc="10" b="1">
                <a:solidFill>
                  <a:srgbClr val="ffffff"/>
                </a:solidFill>
                <a:latin typeface="EFJFST+Calibri Bold"/>
                <a:cs typeface="EFJFST+Calibri Bold"/>
              </a:rPr>
              <a:t> </a:t>
            </a:r>
            <a:r>
              <a:rPr dirty="0" sz="1600" b="1">
                <a:solidFill>
                  <a:srgbClr val="ffffff"/>
                </a:solidFill>
                <a:latin typeface="EFJFST+Calibri Bold"/>
                <a:cs typeface="EFJFST+Calibri Bold"/>
              </a:rPr>
              <a:t>самодиагностики</a:t>
            </a:r>
          </a:p>
          <a:p>
            <a:pPr marL="0" marR="0">
              <a:lnSpc>
                <a:spcPts val="17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EFJFST+Calibri Bold"/>
                <a:cs typeface="EFJFST+Calibri Bold"/>
              </a:rPr>
              <a:t>образовательных</a:t>
            </a:r>
            <a:r>
              <a:rPr dirty="0" sz="1600" spc="-12" b="1">
                <a:solidFill>
                  <a:srgbClr val="ffffff"/>
                </a:solidFill>
                <a:latin typeface="EFJFST+Calibri Bold"/>
                <a:cs typeface="EFJFST+Calibri Bold"/>
              </a:rPr>
              <a:t> </a:t>
            </a:r>
            <a:r>
              <a:rPr dirty="0" sz="1600" b="1">
                <a:solidFill>
                  <a:srgbClr val="ffffff"/>
                </a:solidFill>
                <a:latin typeface="EFJFST+Calibri Bold"/>
                <a:cs typeface="EFJFST+Calibri Bold"/>
              </a:rPr>
              <a:t>организаций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543298" y="4083417"/>
            <a:ext cx="3693701" cy="2561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EFJFST+Calibri Bold"/>
                <a:cs typeface="EFJFST+Calibri Bold"/>
              </a:rPr>
              <a:t>Обеспечение</a:t>
            </a:r>
            <a:r>
              <a:rPr dirty="0" sz="1400" spc="-31" b="1">
                <a:solidFill>
                  <a:srgbClr val="ffffff"/>
                </a:solidFill>
                <a:latin typeface="EFJFST+Calibri Bold"/>
                <a:cs typeface="EFJFST+Calibri Bold"/>
              </a:rPr>
              <a:t> </a:t>
            </a:r>
            <a:r>
              <a:rPr dirty="0" sz="1400" b="1">
                <a:solidFill>
                  <a:srgbClr val="ffffff"/>
                </a:solidFill>
                <a:latin typeface="EFJFST+Calibri Bold"/>
                <a:cs typeface="EFJFST+Calibri Bold"/>
              </a:rPr>
              <a:t>материально</a:t>
            </a:r>
            <a:r>
              <a:rPr dirty="0" sz="1400" b="1">
                <a:solidFill>
                  <a:srgbClr val="ffffff"/>
                </a:solidFill>
                <a:latin typeface="SLAIOE+Calibri Bold"/>
                <a:cs typeface="SLAIOE+Calibri Bold"/>
              </a:rPr>
              <a:t>-</a:t>
            </a:r>
            <a:r>
              <a:rPr dirty="0" sz="1400" b="1">
                <a:solidFill>
                  <a:srgbClr val="ffffff"/>
                </a:solidFill>
                <a:latin typeface="EFJFST+Calibri Bold"/>
                <a:cs typeface="EFJFST+Calibri Bold"/>
              </a:rPr>
              <a:t>технической</a:t>
            </a:r>
            <a:r>
              <a:rPr dirty="0" sz="1400" spc="-33" b="1">
                <a:solidFill>
                  <a:srgbClr val="ffffff"/>
                </a:solidFill>
                <a:latin typeface="EFJFST+Calibri Bold"/>
                <a:cs typeface="EFJFST+Calibri Bold"/>
              </a:rPr>
              <a:t> </a:t>
            </a:r>
            <a:r>
              <a:rPr dirty="0" sz="1400" b="1">
                <a:solidFill>
                  <a:srgbClr val="ffffff"/>
                </a:solidFill>
                <a:latin typeface="EFJFST+Calibri Bold"/>
                <a:cs typeface="EFJFST+Calibri Bold"/>
              </a:rPr>
              <a:t>базы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960231" y="4083417"/>
            <a:ext cx="2979874" cy="2561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EFJFST+Calibri Bold"/>
                <a:cs typeface="EFJFST+Calibri Bold"/>
              </a:rPr>
              <a:t>Внесение</a:t>
            </a:r>
            <a:r>
              <a:rPr dirty="0" sz="1400" spc="-29" b="1">
                <a:solidFill>
                  <a:srgbClr val="ffffff"/>
                </a:solidFill>
                <a:latin typeface="EFJFST+Calibri Bold"/>
                <a:cs typeface="EFJFST+Calibri Bold"/>
              </a:rPr>
              <a:t> </a:t>
            </a:r>
            <a:r>
              <a:rPr dirty="0" sz="1400" b="1">
                <a:solidFill>
                  <a:srgbClr val="ffffff"/>
                </a:solidFill>
                <a:latin typeface="EFJFST+Calibri Bold"/>
                <a:cs typeface="EFJFST+Calibri Bold"/>
              </a:rPr>
              <a:t>изменений</a:t>
            </a:r>
            <a:r>
              <a:rPr dirty="0" sz="1400" spc="-16" b="1">
                <a:solidFill>
                  <a:srgbClr val="ffffff"/>
                </a:solidFill>
                <a:latin typeface="EFJFST+Calibri Bold"/>
                <a:cs typeface="EFJFST+Calibri Bold"/>
              </a:rPr>
              <a:t> </a:t>
            </a:r>
            <a:r>
              <a:rPr dirty="0" sz="1400" b="1">
                <a:solidFill>
                  <a:srgbClr val="ffffff"/>
                </a:solidFill>
                <a:latin typeface="EFJFST+Calibri Bold"/>
                <a:cs typeface="EFJFST+Calibri Bold"/>
              </a:rPr>
              <a:t>в</a:t>
            </a:r>
            <a:r>
              <a:rPr dirty="0" sz="1400" b="1">
                <a:solidFill>
                  <a:srgbClr val="ffffff"/>
                </a:solidFill>
                <a:latin typeface="EFJFST+Calibri Bold"/>
                <a:cs typeface="EFJFST+Calibri Bold"/>
              </a:rPr>
              <a:t> </a:t>
            </a:r>
            <a:r>
              <a:rPr dirty="0" sz="1400" b="1">
                <a:solidFill>
                  <a:srgbClr val="ffffff"/>
                </a:solidFill>
                <a:latin typeface="EFJFST+Calibri Bold"/>
                <a:cs typeface="EFJFST+Calibri Bold"/>
              </a:rPr>
              <a:t>нормативно</a:t>
            </a:r>
            <a:r>
              <a:rPr dirty="0" sz="1400" b="1">
                <a:solidFill>
                  <a:srgbClr val="ffffff"/>
                </a:solidFill>
                <a:latin typeface="SLAIOE+Calibri Bold"/>
                <a:cs typeface="SLAIOE+Calibri Bold"/>
              </a:rPr>
              <a:t>-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108702" y="4279034"/>
            <a:ext cx="255699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EFJFST+Calibri Bold"/>
                <a:cs typeface="EFJFST+Calibri Bold"/>
              </a:rPr>
              <a:t>образовательных</a:t>
            </a:r>
            <a:r>
              <a:rPr dirty="0" sz="1400" spc="-12" b="1">
                <a:solidFill>
                  <a:srgbClr val="ffffff"/>
                </a:solidFill>
                <a:latin typeface="EFJFST+Calibri Bold"/>
                <a:cs typeface="EFJFST+Calibri Bold"/>
              </a:rPr>
              <a:t> </a:t>
            </a:r>
            <a:r>
              <a:rPr dirty="0" sz="1400" b="1">
                <a:solidFill>
                  <a:srgbClr val="ffffff"/>
                </a:solidFill>
                <a:latin typeface="EFJFST+Calibri Bold"/>
                <a:cs typeface="EFJFST+Calibri Bold"/>
              </a:rPr>
              <a:t>организаций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783445" y="4279034"/>
            <a:ext cx="1331892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EFJFST+Calibri Bold"/>
                <a:cs typeface="EFJFST+Calibri Bold"/>
              </a:rPr>
              <a:t>правовые</a:t>
            </a:r>
            <a:r>
              <a:rPr dirty="0" sz="1400" spc="-29" b="1">
                <a:solidFill>
                  <a:srgbClr val="ffffff"/>
                </a:solidFill>
                <a:latin typeface="EFJFST+Calibri Bold"/>
                <a:cs typeface="EFJFST+Calibri Bold"/>
              </a:rPr>
              <a:t> </a:t>
            </a:r>
            <a:r>
              <a:rPr dirty="0" sz="1400" b="1">
                <a:solidFill>
                  <a:srgbClr val="ffffff"/>
                </a:solidFill>
                <a:latin typeface="EFJFST+Calibri Bold"/>
                <a:cs typeface="EFJFST+Calibri Bold"/>
              </a:rPr>
              <a:t>акты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18946" y="5030009"/>
            <a:ext cx="2448388" cy="508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EFJFST+Calibri Bold"/>
                <a:cs typeface="EFJFST+Calibri Bold"/>
              </a:rPr>
              <a:t>Разработка</a:t>
            </a:r>
            <a:r>
              <a:rPr dirty="0" sz="1600" b="1">
                <a:solidFill>
                  <a:srgbClr val="ffffff"/>
                </a:solidFill>
                <a:latin typeface="EFJFST+Calibri Bold"/>
                <a:cs typeface="EFJFST+Calibri Bold"/>
              </a:rPr>
              <a:t> </a:t>
            </a:r>
            <a:r>
              <a:rPr dirty="0" sz="1600" b="1">
                <a:solidFill>
                  <a:srgbClr val="ffffff"/>
                </a:solidFill>
                <a:latin typeface="EFJFST+Calibri Bold"/>
                <a:cs typeface="EFJFST+Calibri Bold"/>
              </a:rPr>
              <a:t>методических</a:t>
            </a:r>
          </a:p>
          <a:p>
            <a:pPr marL="481558" marR="0">
              <a:lnSpc>
                <a:spcPts val="1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EFJFST+Calibri Bold"/>
                <a:cs typeface="EFJFST+Calibri Bold"/>
              </a:rPr>
              <a:t>рекомендаций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037709" y="5156604"/>
            <a:ext cx="270035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EFJFST+Calibri Bold"/>
                <a:cs typeface="EFJFST+Calibri Bold"/>
              </a:rPr>
              <a:t>Массовое</a:t>
            </a:r>
            <a:r>
              <a:rPr dirty="0" sz="1400" spc="-11" b="1">
                <a:solidFill>
                  <a:srgbClr val="ffffff"/>
                </a:solidFill>
                <a:latin typeface="EFJFST+Calibri Bold"/>
                <a:cs typeface="EFJFST+Calibri Bold"/>
              </a:rPr>
              <a:t> </a:t>
            </a:r>
            <a:r>
              <a:rPr dirty="0" sz="1400" b="1">
                <a:solidFill>
                  <a:srgbClr val="ffffff"/>
                </a:solidFill>
                <a:latin typeface="EFJFST+Calibri Bold"/>
                <a:cs typeface="EFJFST+Calibri Bold"/>
              </a:rPr>
              <a:t>внедрение</a:t>
            </a:r>
            <a:r>
              <a:rPr dirty="0" sz="1400" spc="-28" b="1">
                <a:solidFill>
                  <a:srgbClr val="ffffff"/>
                </a:solidFill>
                <a:latin typeface="EFJFST+Calibri Bold"/>
                <a:cs typeface="EFJFST+Calibri Bold"/>
              </a:rPr>
              <a:t> </a:t>
            </a:r>
            <a:r>
              <a:rPr dirty="0" sz="1400" b="1">
                <a:solidFill>
                  <a:srgbClr val="ffffff"/>
                </a:solidFill>
                <a:latin typeface="EFJFST+Calibri Bold"/>
                <a:cs typeface="EFJFST+Calibri Bold"/>
              </a:rPr>
              <a:t>концепции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919837" y="5865204"/>
            <a:ext cx="560904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7" b="1">
                <a:solidFill>
                  <a:srgbClr val="ffffff"/>
                </a:solidFill>
                <a:latin typeface="VNEFBG+Tahoma Bold"/>
                <a:cs typeface="VNEFBG+Tahoma Bold"/>
              </a:rPr>
              <a:t>малок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283558" y="5865204"/>
            <a:ext cx="227504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VNEFBG+Tahoma Bold"/>
                <a:cs typeface="VNEFBG+Tahoma Bold"/>
              </a:rPr>
              <a:t>е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700270" y="6033818"/>
            <a:ext cx="3374790" cy="4511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EFJFST+Calibri Bold"/>
                <a:cs typeface="EFJFST+Calibri Bold"/>
              </a:rPr>
              <a:t>Выявление</a:t>
            </a:r>
            <a:r>
              <a:rPr dirty="0" sz="1400" spc="-28" b="1">
                <a:solidFill>
                  <a:srgbClr val="ffffff"/>
                </a:solidFill>
                <a:latin typeface="EFJFST+Calibri Bold"/>
                <a:cs typeface="EFJFST+Calibri Bold"/>
              </a:rPr>
              <a:t> </a:t>
            </a:r>
            <a:r>
              <a:rPr dirty="0" sz="1400" b="1">
                <a:solidFill>
                  <a:srgbClr val="ffffff"/>
                </a:solidFill>
                <a:latin typeface="EFJFST+Calibri Bold"/>
                <a:cs typeface="EFJFST+Calibri Bold"/>
              </a:rPr>
              <a:t>и</a:t>
            </a:r>
            <a:r>
              <a:rPr dirty="0" sz="1400" b="1">
                <a:solidFill>
                  <a:srgbClr val="ffffff"/>
                </a:solidFill>
                <a:latin typeface="EFJFST+Calibri Bold"/>
                <a:cs typeface="EFJFST+Calibri Bold"/>
              </a:rPr>
              <a:t> </a:t>
            </a:r>
            <a:r>
              <a:rPr dirty="0" sz="1400" b="1">
                <a:solidFill>
                  <a:srgbClr val="ffffff"/>
                </a:solidFill>
                <a:latin typeface="EFJFST+Calibri Bold"/>
                <a:cs typeface="EFJFST+Calibri Bold"/>
              </a:rPr>
              <a:t>ликвидация</a:t>
            </a:r>
            <a:r>
              <a:rPr dirty="0" sz="1400" spc="-33" b="1">
                <a:solidFill>
                  <a:srgbClr val="ffffff"/>
                </a:solidFill>
                <a:latin typeface="EFJFST+Calibri Bold"/>
                <a:cs typeface="EFJFST+Calibri Bold"/>
              </a:rPr>
              <a:t> </a:t>
            </a:r>
            <a:r>
              <a:rPr dirty="0" sz="1400" b="1">
                <a:solidFill>
                  <a:srgbClr val="ffffff"/>
                </a:solidFill>
                <a:latin typeface="EFJFST+Calibri Bold"/>
                <a:cs typeface="EFJFST+Calibri Bold"/>
              </a:rPr>
              <a:t>дефицитов</a:t>
            </a:r>
            <a:r>
              <a:rPr dirty="0" sz="1400" spc="-25" b="1">
                <a:solidFill>
                  <a:srgbClr val="ffffff"/>
                </a:solidFill>
                <a:latin typeface="EFJFST+Calibri Bold"/>
                <a:cs typeface="EFJFST+Calibri Bold"/>
              </a:rPr>
              <a:t> </a:t>
            </a:r>
            <a:r>
              <a:rPr dirty="0" sz="1400" b="1">
                <a:solidFill>
                  <a:srgbClr val="ffffff"/>
                </a:solidFill>
                <a:latin typeface="EFJFST+Calibri Bold"/>
                <a:cs typeface="EFJFST+Calibri Bold"/>
              </a:rPr>
              <a:t>для</a:t>
            </a:r>
          </a:p>
          <a:p>
            <a:pPr marL="696467" marR="0">
              <a:lnSpc>
                <a:spcPts val="1538"/>
              </a:lnSpc>
              <a:spcBef>
                <a:spcPts val="5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EFJFST+Calibri Bold"/>
                <a:cs typeface="EFJFST+Calibri Bold"/>
              </a:rPr>
              <a:t>реализации</a:t>
            </a:r>
            <a:r>
              <a:rPr dirty="0" sz="1400" spc="-42" b="1">
                <a:solidFill>
                  <a:srgbClr val="ffffff"/>
                </a:solidFill>
                <a:latin typeface="EFJFST+Calibri Bold"/>
                <a:cs typeface="EFJFST+Calibri Bold"/>
              </a:rPr>
              <a:t> </a:t>
            </a:r>
            <a:r>
              <a:rPr dirty="0" sz="1400" b="1">
                <a:solidFill>
                  <a:srgbClr val="ffffff"/>
                </a:solidFill>
                <a:latin typeface="EFJFST+Calibri Bold"/>
                <a:cs typeface="EFJFST+Calibri Bold"/>
              </a:rPr>
              <a:t>концепции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93394" y="6115757"/>
            <a:ext cx="2898972" cy="2855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EFJFST+Calibri Bold"/>
                <a:cs typeface="EFJFST+Calibri Bold"/>
              </a:rPr>
              <a:t>Апробация</a:t>
            </a:r>
            <a:r>
              <a:rPr dirty="0" sz="1600" b="1">
                <a:solidFill>
                  <a:srgbClr val="ffffff"/>
                </a:solidFill>
                <a:latin typeface="EFJFST+Calibri Bold"/>
                <a:cs typeface="EFJFST+Calibri Bold"/>
              </a:rPr>
              <a:t> </a:t>
            </a:r>
            <a:r>
              <a:rPr dirty="0" sz="1600" b="1">
                <a:solidFill>
                  <a:srgbClr val="ffffff"/>
                </a:solidFill>
                <a:latin typeface="EFJFST+Calibri Bold"/>
                <a:cs typeface="EFJFST+Calibri Bold"/>
              </a:rPr>
              <a:t>в</a:t>
            </a:r>
            <a:r>
              <a:rPr dirty="0" sz="1600" b="1">
                <a:solidFill>
                  <a:srgbClr val="ffffff"/>
                </a:solidFill>
                <a:latin typeface="EFJFST+Calibri Bold"/>
                <a:cs typeface="EFJFST+Calibri Bold"/>
              </a:rPr>
              <a:t> </a:t>
            </a:r>
            <a:r>
              <a:rPr dirty="0" sz="1600" b="1">
                <a:solidFill>
                  <a:srgbClr val="ffffff"/>
                </a:solidFill>
                <a:latin typeface="EFJFST+Calibri Bold"/>
                <a:cs typeface="EFJFST+Calibri Bold"/>
              </a:rPr>
              <a:t>пилотных</a:t>
            </a:r>
            <a:r>
              <a:rPr dirty="0" sz="1600" b="1">
                <a:solidFill>
                  <a:srgbClr val="ffffff"/>
                </a:solidFill>
                <a:latin typeface="EFJFST+Calibri Bold"/>
                <a:cs typeface="EFJFST+Calibri Bold"/>
              </a:rPr>
              <a:t> </a:t>
            </a:r>
            <a:r>
              <a:rPr dirty="0" sz="1600" spc="-11" b="1">
                <a:solidFill>
                  <a:srgbClr val="ffffff"/>
                </a:solidFill>
                <a:latin typeface="EFJFST+Calibri Bold"/>
                <a:cs typeface="EFJFST+Calibri Bold"/>
              </a:rPr>
              <a:t>школах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4048" y="416463"/>
            <a:ext cx="4515920" cy="14450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0377b"/>
                </a:solidFill>
                <a:latin typeface="DKQBMO+Verdana Bold"/>
                <a:cs typeface="DKQBMO+Verdana Bold"/>
              </a:rPr>
              <a:t>ИТОГИ</a:t>
            </a:r>
            <a:r>
              <a:rPr dirty="0" sz="2000" spc="-13" b="1">
                <a:solidFill>
                  <a:srgbClr val="20377b"/>
                </a:solidFill>
                <a:latin typeface="DKQBMO+Verdana Bold"/>
                <a:cs typeface="DKQBMO+Verdana Bold"/>
              </a:rPr>
              <a:t> </a:t>
            </a:r>
            <a:r>
              <a:rPr dirty="0" sz="2000" b="1">
                <a:solidFill>
                  <a:srgbClr val="20377b"/>
                </a:solidFill>
                <a:latin typeface="DKQBMO+Verdana Bold"/>
                <a:cs typeface="DKQBMO+Verdana Bold"/>
              </a:rPr>
              <a:t>ОБЩЕСТВЕННО</a:t>
            </a:r>
            <a:r>
              <a:rPr dirty="0" sz="2000" b="1">
                <a:solidFill>
                  <a:srgbClr val="20377b"/>
                </a:solidFill>
                <a:latin typeface="HLIONW+Verdana Bold"/>
                <a:cs typeface="HLIONW+Verdana Bold"/>
              </a:rPr>
              <a:t>-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0377b"/>
                </a:solidFill>
                <a:latin typeface="DKQBMO+Verdana Bold"/>
                <a:cs typeface="DKQBMO+Verdana Bold"/>
              </a:rPr>
              <a:t>ПРОФЕССИОНАЛЬНОГО</a:t>
            </a:r>
          </a:p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0377b"/>
                </a:solidFill>
                <a:latin typeface="DKQBMO+Verdana Bold"/>
                <a:cs typeface="DKQBMO+Verdana Bold"/>
              </a:rPr>
              <a:t>ОБСУЖДЕНИЯ</a:t>
            </a:r>
            <a:r>
              <a:rPr dirty="0" sz="2000" spc="-33" b="1">
                <a:solidFill>
                  <a:srgbClr val="20377b"/>
                </a:solidFill>
                <a:latin typeface="DKQBMO+Verdana Bold"/>
                <a:cs typeface="DKQBMO+Verdana Bold"/>
              </a:rPr>
              <a:t> </a:t>
            </a:r>
            <a:r>
              <a:rPr dirty="0" sz="2000" b="1">
                <a:solidFill>
                  <a:srgbClr val="20377b"/>
                </a:solidFill>
                <a:latin typeface="DKQBMO+Verdana Bold"/>
                <a:cs typeface="DKQBMO+Verdana Bold"/>
              </a:rPr>
              <a:t>ПРОЕКТА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0377b"/>
                </a:solidFill>
                <a:latin typeface="DKQBMO+Verdana Bold"/>
                <a:cs typeface="DKQBMO+Verdana Bold"/>
              </a:rPr>
              <a:t>«ШКОЛА</a:t>
            </a:r>
            <a:r>
              <a:rPr dirty="0" sz="2000" spc="-33" b="1">
                <a:solidFill>
                  <a:srgbClr val="20377b"/>
                </a:solidFill>
                <a:latin typeface="DKQBMO+Verdana Bold"/>
                <a:cs typeface="DKQBMO+Verdana Bold"/>
              </a:rPr>
              <a:t> </a:t>
            </a:r>
            <a:r>
              <a:rPr dirty="0" sz="2000" b="1">
                <a:solidFill>
                  <a:srgbClr val="20377b"/>
                </a:solidFill>
                <a:latin typeface="DKQBMO+Verdana Bold"/>
                <a:cs typeface="DKQBMO+Verdana Bold"/>
              </a:rPr>
              <a:t>МИНПРОСВЕЩЕНИЯ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0377b"/>
                </a:solidFill>
                <a:latin typeface="DKQBMO+Verdana Bold"/>
                <a:cs typeface="DKQBMO+Verdana Bold"/>
              </a:rPr>
              <a:t>РОССИИ»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4048" y="1788137"/>
            <a:ext cx="2591684" cy="3477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0377b"/>
                </a:solidFill>
                <a:latin typeface="NMJQKO+Verdana"/>
                <a:cs typeface="NMJQKO+Verdana"/>
              </a:rPr>
              <a:t>80</a:t>
            </a:r>
            <a:r>
              <a:rPr dirty="0" sz="2000">
                <a:solidFill>
                  <a:srgbClr val="20377b"/>
                </a:solidFill>
                <a:latin typeface="NMJQKO+Verdana"/>
                <a:cs typeface="NMJQKO+Verdana"/>
              </a:rPr>
              <a:t> </a:t>
            </a:r>
            <a:r>
              <a:rPr dirty="0" sz="2000">
                <a:solidFill>
                  <a:srgbClr val="20377b"/>
                </a:solidFill>
                <a:latin typeface="NMJQKO+Verdana"/>
                <a:cs typeface="NMJQKO+Verdana"/>
              </a:rPr>
              <a:t>СУБЪЕКТОВ</a:t>
            </a:r>
            <a:r>
              <a:rPr dirty="0" sz="2000" spc="-25">
                <a:solidFill>
                  <a:srgbClr val="20377b"/>
                </a:solidFill>
                <a:latin typeface="NMJQKO+Verdana"/>
                <a:cs typeface="NMJQKO+Verdana"/>
              </a:rPr>
              <a:t> </a:t>
            </a:r>
            <a:r>
              <a:rPr dirty="0" sz="2000">
                <a:solidFill>
                  <a:srgbClr val="20377b"/>
                </a:solidFill>
                <a:latin typeface="NMJQKO+Verdana"/>
                <a:cs typeface="NMJQKO+Verdana"/>
              </a:rPr>
              <a:t>РФ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706102" y="2584483"/>
            <a:ext cx="1534496" cy="1352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8600" marR="0">
              <a:lnSpc>
                <a:spcPts val="45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VHKWQE+Arial Narrow Bold"/>
                <a:cs typeface="VHKWQE+Arial Narrow Bold"/>
              </a:rPr>
              <a:t>1470</a:t>
            </a:r>
          </a:p>
          <a:p>
            <a:pPr marL="27431" marR="0">
              <a:lnSpc>
                <a:spcPts val="2743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JKLPOO+Arial Narrow Bold"/>
                <a:cs typeface="JKLPOO+Arial Narrow Bold"/>
              </a:rPr>
              <a:t>родителей</a:t>
            </a:r>
          </a:p>
          <a:p>
            <a:pPr marL="0" marR="0">
              <a:lnSpc>
                <a:spcPts val="2746"/>
              </a:lnSpc>
              <a:spcBef>
                <a:spcPts val="184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JKLPOO+Arial Narrow Bold"/>
                <a:cs typeface="JKLPOO+Arial Narrow Bold"/>
              </a:rPr>
              <a:t>и</a:t>
            </a:r>
            <a:r>
              <a:rPr dirty="0" sz="2400" b="1">
                <a:solidFill>
                  <a:srgbClr val="ffffff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2400" b="1">
                <a:solidFill>
                  <a:srgbClr val="ffffff"/>
                </a:solidFill>
                <a:latin typeface="JKLPOO+Arial Narrow Bold"/>
                <a:cs typeface="JKLPOO+Arial Narrow Bold"/>
              </a:rPr>
              <a:t>учеников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2649" y="2767363"/>
            <a:ext cx="1610288" cy="9870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3931" marR="0">
              <a:lnSpc>
                <a:spcPts val="45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VHKWQE+Arial Narrow Bold"/>
                <a:cs typeface="VHKWQE+Arial Narrow Bold"/>
              </a:rPr>
              <a:t>5041</a:t>
            </a:r>
          </a:p>
          <a:p>
            <a:pPr marL="0" marR="0">
              <a:lnSpc>
                <a:spcPts val="2746"/>
              </a:lnSpc>
              <a:spcBef>
                <a:spcPts val="158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JKLPOO+Arial Narrow Bold"/>
                <a:cs typeface="JKLPOO+Arial Narrow Bold"/>
              </a:rPr>
              <a:t>респондент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57244" y="2767363"/>
            <a:ext cx="1784144" cy="9870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7867" marR="0">
              <a:lnSpc>
                <a:spcPts val="45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VHKWQE+Arial Narrow Bold"/>
                <a:cs typeface="VHKWQE+Arial Narrow Bold"/>
              </a:rPr>
              <a:t>565</a:t>
            </a:r>
          </a:p>
          <a:p>
            <a:pPr marL="0" marR="0">
              <a:lnSpc>
                <a:spcPts val="2746"/>
              </a:lnSpc>
              <a:spcBef>
                <a:spcPts val="158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JKLPOO+Arial Narrow Bold"/>
                <a:cs typeface="JKLPOO+Arial Narrow Bold"/>
              </a:rPr>
              <a:t>управленцев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08927" y="2767363"/>
            <a:ext cx="1408722" cy="9870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3067" marR="0">
              <a:lnSpc>
                <a:spcPts val="45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VHKWQE+Arial Narrow Bold"/>
                <a:cs typeface="VHKWQE+Arial Narrow Bold"/>
              </a:rPr>
              <a:t>3006</a:t>
            </a:r>
          </a:p>
          <a:p>
            <a:pPr marL="0" marR="0">
              <a:lnSpc>
                <a:spcPts val="2746"/>
              </a:lnSpc>
              <a:spcBef>
                <a:spcPts val="158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JKLPOO+Arial Narrow Bold"/>
                <a:cs typeface="JKLPOO+Arial Narrow Bold"/>
              </a:rPr>
              <a:t>педагогов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80555" y="4824022"/>
            <a:ext cx="744515" cy="22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2f5597"/>
                </a:solidFill>
                <a:latin typeface="EFJFST+Calibri Bold"/>
                <a:cs typeface="EFJFST+Calibri Bold"/>
              </a:rPr>
              <a:t>ИВФ</a:t>
            </a:r>
            <a:r>
              <a:rPr dirty="0" sz="1200" b="1">
                <a:solidFill>
                  <a:srgbClr val="2f5597"/>
                </a:solidFill>
                <a:latin typeface="EFJFST+Calibri Bold"/>
                <a:cs typeface="EFJFST+Calibri Bold"/>
              </a:rPr>
              <a:t> </a:t>
            </a:r>
            <a:r>
              <a:rPr dirty="0" sz="1200" spc="-52" b="1">
                <a:solidFill>
                  <a:srgbClr val="2f5597"/>
                </a:solidFill>
                <a:latin typeface="EFJFST+Calibri Bold"/>
                <a:cs typeface="EFJFST+Calibri Bold"/>
              </a:rPr>
              <a:t>РАО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2525" y="359452"/>
            <a:ext cx="6647150" cy="30378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17">
                <a:solidFill>
                  <a:srgbClr val="000000"/>
                </a:solidFill>
                <a:latin typeface="BVFDKL+Arial"/>
                <a:cs typeface="BVFDKL+Arial"/>
              </a:rPr>
              <a:t>«Без</a:t>
            </a:r>
            <a:r>
              <a:rPr dirty="0" sz="1800" spc="34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современного</a:t>
            </a:r>
            <a:r>
              <a:rPr dirty="0" sz="1800" spc="24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качественного</a:t>
            </a:r>
            <a:r>
              <a:rPr dirty="0" sz="1800" spc="27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доступного</a:t>
            </a:r>
            <a:r>
              <a:rPr dirty="0" sz="1800" spc="26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образования,</a:t>
            </a:r>
          </a:p>
          <a:p>
            <a:pPr marL="0" marR="0">
              <a:lnSpc>
                <a:spcPts val="2010"/>
              </a:lnSpc>
              <a:spcBef>
                <a:spcPts val="15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причем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 spc="-17">
                <a:solidFill>
                  <a:srgbClr val="000000"/>
                </a:solidFill>
                <a:latin typeface="BVFDKL+Arial"/>
                <a:cs typeface="BVFDKL+Arial"/>
              </a:rPr>
              <a:t>во</a:t>
            </a:r>
            <a:r>
              <a:rPr dirty="0" sz="1800" spc="26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 spc="-21">
                <a:solidFill>
                  <a:srgbClr val="000000"/>
                </a:solidFill>
                <a:latin typeface="BVFDKL+Arial"/>
                <a:cs typeface="BVFDKL+Arial"/>
              </a:rPr>
              <a:t>всех</a:t>
            </a:r>
            <a:r>
              <a:rPr dirty="0" sz="1800" spc="23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регионах</a:t>
            </a:r>
            <a:r>
              <a:rPr dirty="0" sz="1800" spc="12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страны,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невозможно</a:t>
            </a:r>
            <a:r>
              <a:rPr dirty="0" sz="1800" spc="39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добиться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ничего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в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сфере</a:t>
            </a:r>
            <a:r>
              <a:rPr dirty="0" sz="1800" spc="13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развития.</a:t>
            </a:r>
            <a:r>
              <a:rPr dirty="0" sz="1800" spc="-14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Должен,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 spc="-10">
                <a:solidFill>
                  <a:srgbClr val="000000"/>
                </a:solidFill>
                <a:latin typeface="BVFDKL+Arial"/>
                <a:cs typeface="BVFDKL+Arial"/>
              </a:rPr>
              <a:t>безусловно,</a:t>
            </a:r>
            <a:r>
              <a:rPr dirty="0" sz="1800" spc="38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 spc="-13">
                <a:solidFill>
                  <a:srgbClr val="000000"/>
                </a:solidFill>
                <a:latin typeface="BVFDKL+Arial"/>
                <a:cs typeface="BVFDKL+Arial"/>
              </a:rPr>
              <a:t>соблюдаться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spc="-14">
                <a:solidFill>
                  <a:srgbClr val="000000"/>
                </a:solidFill>
                <a:latin typeface="BVFDKL+Arial"/>
                <a:cs typeface="BVFDKL+Arial"/>
              </a:rPr>
              <a:t>базовый</a:t>
            </a:r>
            <a:r>
              <a:rPr dirty="0" sz="1800" spc="21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принцип</a:t>
            </a:r>
            <a:r>
              <a:rPr dirty="0" sz="1800" spc="-11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системы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российского</a:t>
            </a:r>
            <a:r>
              <a:rPr dirty="0" sz="1800" spc="-11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образования</a:t>
            </a:r>
            <a:r>
              <a:rPr dirty="0" sz="1800" spc="45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—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 spc="-25">
                <a:solidFill>
                  <a:srgbClr val="000000"/>
                </a:solidFill>
                <a:latin typeface="BVFDKL+Arial"/>
                <a:cs typeface="BVFDKL+Arial"/>
              </a:rPr>
              <a:t>это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справедливость,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 spc="-16">
                <a:solidFill>
                  <a:srgbClr val="000000"/>
                </a:solidFill>
                <a:latin typeface="BVFDKL+Arial"/>
                <a:cs typeface="BVFDKL+Arial"/>
              </a:rPr>
              <a:t>то</a:t>
            </a:r>
            <a:r>
              <a:rPr dirty="0" sz="1800" spc="16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есть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доступность</a:t>
            </a:r>
            <a:r>
              <a:rPr dirty="0" sz="1800" spc="27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качественного</a:t>
            </a:r>
          </a:p>
          <a:p>
            <a:pPr marL="0" marR="0">
              <a:lnSpc>
                <a:spcPts val="2013"/>
              </a:lnSpc>
              <a:spcBef>
                <a:spcPts val="14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образования</a:t>
            </a:r>
            <a:r>
              <a:rPr dirty="0" sz="1800" spc="33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для</a:t>
            </a:r>
            <a:r>
              <a:rPr dirty="0" sz="1800" spc="-16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каждого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ребенка</a:t>
            </a:r>
            <a:r>
              <a:rPr dirty="0" sz="1800" spc="12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в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 spc="-11">
                <a:solidFill>
                  <a:srgbClr val="000000"/>
                </a:solidFill>
                <a:latin typeface="BVFDKL+Arial"/>
                <a:cs typeface="BVFDKL+Arial"/>
              </a:rPr>
              <a:t>соответствии</a:t>
            </a:r>
            <a:r>
              <a:rPr dirty="0" sz="1800" spc="14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с</a:t>
            </a:r>
            <a:r>
              <a:rPr dirty="0" sz="1800" spc="-12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 spc="-19">
                <a:solidFill>
                  <a:srgbClr val="000000"/>
                </a:solidFill>
                <a:latin typeface="BVFDKL+Arial"/>
                <a:cs typeface="BVFDKL+Arial"/>
              </a:rPr>
              <a:t>его</a:t>
            </a:r>
          </a:p>
          <a:p>
            <a:pPr marL="0" marR="0">
              <a:lnSpc>
                <a:spcPts val="2010"/>
              </a:lnSpc>
              <a:spcBef>
                <a:spcPts val="15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интересами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и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способностями,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причем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независимо</a:t>
            </a:r>
            <a:r>
              <a:rPr dirty="0" sz="1800" spc="-13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 spc="-42">
                <a:solidFill>
                  <a:srgbClr val="000000"/>
                </a:solidFill>
                <a:latin typeface="BVFDKL+Arial"/>
                <a:cs typeface="BVFDKL+Arial"/>
              </a:rPr>
              <a:t>от</a:t>
            </a:r>
            <a:r>
              <a:rPr dirty="0" sz="1800" spc="47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 spc="-14">
                <a:solidFill>
                  <a:srgbClr val="000000"/>
                </a:solidFill>
                <a:latin typeface="BVFDKL+Arial"/>
                <a:cs typeface="BVFDKL+Arial"/>
              </a:rPr>
              <a:t>того,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 spc="-38">
                <a:solidFill>
                  <a:srgbClr val="000000"/>
                </a:solidFill>
                <a:latin typeface="BVFDKL+Arial"/>
                <a:cs typeface="BVFDKL+Arial"/>
              </a:rPr>
              <a:t>где</a:t>
            </a:r>
            <a:r>
              <a:rPr dirty="0" sz="1800" spc="38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он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 spc="-22">
                <a:solidFill>
                  <a:srgbClr val="000000"/>
                </a:solidFill>
                <a:latin typeface="BVFDKL+Arial"/>
                <a:cs typeface="BVFDKL+Arial"/>
              </a:rPr>
              <a:t>живет</a:t>
            </a:r>
            <a:r>
              <a:rPr dirty="0" sz="1800" spc="34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—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в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 spc="-17">
                <a:solidFill>
                  <a:srgbClr val="000000"/>
                </a:solidFill>
                <a:latin typeface="BVFDKL+Arial"/>
                <a:cs typeface="BVFDKL+Arial"/>
              </a:rPr>
              <a:t>городе</a:t>
            </a:r>
            <a:r>
              <a:rPr dirty="0" sz="1800" spc="26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или</a:t>
            </a:r>
            <a:r>
              <a:rPr dirty="0" sz="1800" spc="-33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деревне,</a:t>
            </a:r>
            <a:r>
              <a:rPr dirty="0" sz="1800" spc="16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в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Москве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или</a:t>
            </a:r>
            <a:r>
              <a:rPr dirty="0" sz="1800" spc="-2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любом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spc="-16">
                <a:solidFill>
                  <a:srgbClr val="000000"/>
                </a:solidFill>
                <a:latin typeface="BVFDKL+Arial"/>
                <a:cs typeface="BVFDKL+Arial"/>
              </a:rPr>
              <a:t>другом</a:t>
            </a:r>
            <a:r>
              <a:rPr dirty="0" sz="1800" spc="35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регионе</a:t>
            </a:r>
            <a:r>
              <a:rPr dirty="0" sz="1800" spc="12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страны,</a:t>
            </a:r>
            <a:r>
              <a:rPr dirty="0" sz="1800" spc="21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независимо</a:t>
            </a:r>
            <a:r>
              <a:rPr dirty="0" sz="1800" spc="-13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 spc="-42">
                <a:solidFill>
                  <a:srgbClr val="000000"/>
                </a:solidFill>
                <a:latin typeface="BVFDKL+Arial"/>
                <a:cs typeface="BVFDKL+Arial"/>
              </a:rPr>
              <a:t>от</a:t>
            </a:r>
            <a:r>
              <a:rPr dirty="0" sz="1800" spc="42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 spc="-16">
                <a:solidFill>
                  <a:srgbClr val="000000"/>
                </a:solidFill>
                <a:latin typeface="BVFDKL+Arial"/>
                <a:cs typeface="BVFDKL+Arial"/>
              </a:rPr>
              <a:t>того,</a:t>
            </a:r>
            <a:r>
              <a:rPr dirty="0" sz="1800" spc="16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 spc="-37">
                <a:solidFill>
                  <a:srgbClr val="000000"/>
                </a:solidFill>
                <a:latin typeface="BVFDKL+Arial"/>
                <a:cs typeface="BVFDKL+Arial"/>
              </a:rPr>
              <a:t>где</a:t>
            </a:r>
            <a:r>
              <a:rPr dirty="0" sz="1800" spc="37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учится</a:t>
            </a:r>
            <a:r>
              <a:rPr dirty="0" sz="1800" spc="51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—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в</a:t>
            </a:r>
          </a:p>
          <a:p>
            <a:pPr marL="0" marR="0">
              <a:lnSpc>
                <a:spcPts val="2013"/>
              </a:lnSpc>
              <a:spcBef>
                <a:spcPts val="196"/>
              </a:spcBef>
              <a:spcAft>
                <a:spcPts val="0"/>
              </a:spcAft>
            </a:pPr>
            <a:r>
              <a:rPr dirty="0" sz="1800" spc="-10">
                <a:solidFill>
                  <a:srgbClr val="000000"/>
                </a:solidFill>
                <a:latin typeface="BVFDKL+Arial"/>
                <a:cs typeface="BVFDKL+Arial"/>
              </a:rPr>
              <a:t>государственной</a:t>
            </a:r>
            <a:r>
              <a:rPr dirty="0" sz="1800" spc="48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школе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или</a:t>
            </a:r>
            <a:r>
              <a:rPr dirty="0" sz="1800" spc="-21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частной,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и,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конечно,</a:t>
            </a:r>
            <a:r>
              <a:rPr dirty="0" sz="1800" spc="12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независимо</a:t>
            </a:r>
          </a:p>
          <a:p>
            <a:pPr marL="0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800" spc="-42">
                <a:solidFill>
                  <a:srgbClr val="000000"/>
                </a:solidFill>
                <a:latin typeface="BVFDKL+Arial"/>
                <a:cs typeface="BVFDKL+Arial"/>
              </a:rPr>
              <a:t>от</a:t>
            </a:r>
            <a:r>
              <a:rPr dirty="0" sz="1800" spc="42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социального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 spc="-14">
                <a:solidFill>
                  <a:srgbClr val="000000"/>
                </a:solidFill>
                <a:latin typeface="BVFDKL+Arial"/>
                <a:cs typeface="BVFDKL+Arial"/>
              </a:rPr>
              <a:t>статуса</a:t>
            </a:r>
            <a:r>
              <a:rPr dirty="0" sz="1800" spc="36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и</a:t>
            </a:r>
            <a:r>
              <a:rPr dirty="0" sz="18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 spc="-16">
                <a:solidFill>
                  <a:srgbClr val="000000"/>
                </a:solidFill>
                <a:latin typeface="BVFDKL+Arial"/>
                <a:cs typeface="BVFDKL+Arial"/>
              </a:rPr>
              <a:t>доходов</a:t>
            </a:r>
            <a:r>
              <a:rPr dirty="0" sz="1800" spc="29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800" spc="-13">
                <a:solidFill>
                  <a:srgbClr val="000000"/>
                </a:solidFill>
                <a:latin typeface="BVFDKL+Arial"/>
                <a:cs typeface="BVFDKL+Arial"/>
              </a:rPr>
              <a:t>родителей»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72302" y="4787180"/>
            <a:ext cx="3891979" cy="2938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i="1">
                <a:solidFill>
                  <a:srgbClr val="000000"/>
                </a:solidFill>
                <a:latin typeface="RTSPCR+Arial Italic"/>
                <a:cs typeface="RTSPCR+Arial Italic"/>
              </a:rPr>
              <a:t>Выступление</a:t>
            </a:r>
            <a:r>
              <a:rPr dirty="0" sz="1800" i="1">
                <a:solidFill>
                  <a:srgbClr val="000000"/>
                </a:solidFill>
                <a:latin typeface="RTSPCR+Arial Italic"/>
                <a:cs typeface="RTSPCR+Arial Italic"/>
              </a:rPr>
              <a:t> </a:t>
            </a:r>
            <a:r>
              <a:rPr dirty="0" sz="1800" i="1">
                <a:solidFill>
                  <a:srgbClr val="000000"/>
                </a:solidFill>
                <a:latin typeface="RTSPCR+Arial Italic"/>
                <a:cs typeface="RTSPCR+Arial Italic"/>
              </a:rPr>
              <a:t>Владимира</a:t>
            </a:r>
            <a:r>
              <a:rPr dirty="0" sz="1800" spc="11" i="1">
                <a:solidFill>
                  <a:srgbClr val="000000"/>
                </a:solidFill>
                <a:latin typeface="RTSPCR+Arial Italic"/>
                <a:cs typeface="RTSPCR+Arial Italic"/>
              </a:rPr>
              <a:t> </a:t>
            </a:r>
            <a:r>
              <a:rPr dirty="0" sz="1800" i="1">
                <a:solidFill>
                  <a:srgbClr val="000000"/>
                </a:solidFill>
                <a:latin typeface="RTSPCR+Arial Italic"/>
                <a:cs typeface="RTSPCR+Arial Italic"/>
              </a:rPr>
              <a:t>Путина,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36310" y="5073412"/>
            <a:ext cx="2519142" cy="492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u="sng" i="1">
                <a:solidFill>
                  <a:srgbClr val="c00000"/>
                </a:solidFill>
                <a:latin typeface="JVMPUV+Arial Bold Italic"/>
                <a:cs typeface="JVMPUV+Arial Bold Italic"/>
              </a:rPr>
              <a:t>25.08.2021г.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95716" y="5234369"/>
            <a:ext cx="215912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i="1">
                <a:solidFill>
                  <a:srgbClr val="000000"/>
                </a:solidFill>
                <a:latin typeface="KMWRSU+Arial Italic"/>
                <a:cs typeface="KMWRSU+Arial Italic"/>
              </a:rPr>
              <a:t>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72302" y="5529952"/>
            <a:ext cx="5217828" cy="5915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KBJ+Calibri Light"/>
                <a:cs typeface="DJKKBJ+Calibri Light"/>
              </a:rPr>
              <a:t>на</a:t>
            </a:r>
            <a:r>
              <a:rPr dirty="0" sz="1800">
                <a:solidFill>
                  <a:srgbClr val="000000"/>
                </a:solidFill>
                <a:latin typeface="DJKKBJ+Calibri Light"/>
                <a:cs typeface="DJKKBJ+Calibri Light"/>
              </a:rPr>
              <a:t> </a:t>
            </a:r>
            <a:r>
              <a:rPr dirty="0" sz="1800">
                <a:solidFill>
                  <a:srgbClr val="000000"/>
                </a:solidFill>
                <a:latin typeface="DJKKBJ+Calibri Light"/>
                <a:cs typeface="DJKKBJ+Calibri Light"/>
              </a:rPr>
              <a:t>заседании</a:t>
            </a:r>
            <a:r>
              <a:rPr dirty="0" sz="1800" spc="21">
                <a:solidFill>
                  <a:srgbClr val="000000"/>
                </a:solidFill>
                <a:latin typeface="DJKKBJ+Calibri Light"/>
                <a:cs typeface="DJKKBJ+Calibri Light"/>
              </a:rPr>
              <a:t> </a:t>
            </a:r>
            <a:r>
              <a:rPr dirty="0" sz="1800">
                <a:solidFill>
                  <a:srgbClr val="000000"/>
                </a:solidFill>
                <a:latin typeface="DJKKBJ+Calibri Light"/>
                <a:cs typeface="DJKKBJ+Calibri Light"/>
              </a:rPr>
              <a:t>президиума</a:t>
            </a:r>
            <a:r>
              <a:rPr dirty="0" sz="1800" spc="40">
                <a:solidFill>
                  <a:srgbClr val="000000"/>
                </a:solidFill>
                <a:latin typeface="DJKKBJ+Calibri Light"/>
                <a:cs typeface="DJKKBJ+Calibri Light"/>
              </a:rPr>
              <a:t> </a:t>
            </a:r>
            <a:r>
              <a:rPr dirty="0" sz="1800">
                <a:solidFill>
                  <a:srgbClr val="000000"/>
                </a:solidFill>
                <a:latin typeface="DJKKBJ+Calibri Light"/>
                <a:cs typeface="DJKKBJ+Calibri Light"/>
              </a:rPr>
              <a:t>Госсовета,</a:t>
            </a:r>
            <a:r>
              <a:rPr dirty="0" sz="1800">
                <a:solidFill>
                  <a:srgbClr val="000000"/>
                </a:solidFill>
                <a:latin typeface="DJKKBJ+Calibri Light"/>
                <a:cs typeface="DJKKBJ+Calibri Light"/>
              </a:rPr>
              <a:t> </a:t>
            </a:r>
            <a:r>
              <a:rPr dirty="0" sz="1800">
                <a:solidFill>
                  <a:srgbClr val="000000"/>
                </a:solidFill>
                <a:latin typeface="DJKKBJ+Calibri Light"/>
                <a:cs typeface="DJKKBJ+Calibri Light"/>
              </a:rPr>
              <a:t>посвящённому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KBJ+Calibri Light"/>
                <a:cs typeface="DJKKBJ+Calibri Light"/>
              </a:rPr>
              <a:t>улучшению</a:t>
            </a:r>
            <a:r>
              <a:rPr dirty="0" sz="1800">
                <a:solidFill>
                  <a:srgbClr val="000000"/>
                </a:solidFill>
                <a:latin typeface="DJKKBJ+Calibri Light"/>
                <a:cs typeface="DJKKBJ+Calibri Light"/>
              </a:rPr>
              <a:t> </a:t>
            </a:r>
            <a:r>
              <a:rPr dirty="0" sz="1800">
                <a:solidFill>
                  <a:srgbClr val="000000"/>
                </a:solidFill>
                <a:latin typeface="DJKKBJ+Calibri Light"/>
                <a:cs typeface="DJKKBJ+Calibri Light"/>
              </a:rPr>
              <a:t>качества</a:t>
            </a:r>
            <a:r>
              <a:rPr dirty="0" sz="1800">
                <a:solidFill>
                  <a:srgbClr val="000000"/>
                </a:solidFill>
                <a:latin typeface="DJKKBJ+Calibri Light"/>
                <a:cs typeface="DJKKBJ+Calibri Light"/>
              </a:rPr>
              <a:t> </a:t>
            </a:r>
            <a:r>
              <a:rPr dirty="0" sz="1800">
                <a:solidFill>
                  <a:srgbClr val="000000"/>
                </a:solidFill>
                <a:latin typeface="DJKKBJ+Calibri Light"/>
                <a:cs typeface="DJKKBJ+Calibri Light"/>
              </a:rPr>
              <a:t>образования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021312" y="6600522"/>
            <a:ext cx="272755" cy="2798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808080"/>
                </a:solidFill>
                <a:latin typeface="TKTCNE+Arial"/>
                <a:cs typeface="TKTCNE+Arial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18434" y="120586"/>
            <a:ext cx="6449643" cy="492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f377b"/>
                </a:solidFill>
                <a:latin typeface="OCUHTC+Arial Bold"/>
                <a:cs typeface="OCUHTC+Arial Bold"/>
              </a:rPr>
              <a:t>Идеальная</a:t>
            </a:r>
            <a:r>
              <a:rPr dirty="0" sz="3200" b="1">
                <a:solidFill>
                  <a:srgbClr val="1f377b"/>
                </a:solidFill>
                <a:latin typeface="OCUHTC+Arial Bold"/>
                <a:cs typeface="OCUHTC+Arial Bold"/>
              </a:rPr>
              <a:t> </a:t>
            </a:r>
            <a:r>
              <a:rPr dirty="0" sz="3200" spc="-14" b="1">
                <a:solidFill>
                  <a:srgbClr val="1f377b"/>
                </a:solidFill>
                <a:latin typeface="OCUHTC+Arial Bold"/>
                <a:cs typeface="OCUHTC+Arial Bold"/>
              </a:rPr>
              <a:t>Российская</a:t>
            </a:r>
            <a:r>
              <a:rPr dirty="0" sz="3200" spc="-19" b="1">
                <a:solidFill>
                  <a:srgbClr val="1f377b"/>
                </a:solidFill>
                <a:latin typeface="OCUHTC+Arial Bold"/>
                <a:cs typeface="OCUHTC+Arial Bold"/>
              </a:rPr>
              <a:t> </a:t>
            </a:r>
            <a:r>
              <a:rPr dirty="0" sz="3200" spc="-20" b="1">
                <a:solidFill>
                  <a:srgbClr val="1f377b"/>
                </a:solidFill>
                <a:latin typeface="OCUHTC+Arial Bold"/>
                <a:cs typeface="OCUHTC+Arial Bold"/>
              </a:rPr>
              <a:t>школа?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7499" y="622364"/>
            <a:ext cx="3560958" cy="6620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47394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295" b="1">
                <a:solidFill>
                  <a:srgbClr val="000000"/>
                </a:solidFill>
                <a:latin typeface="OCUHTC+Arial Bold"/>
                <a:cs typeface="OCUHTC+Arial Bold"/>
              </a:rPr>
              <a:t>Со</a:t>
            </a:r>
            <a:r>
              <a:rPr dirty="0" sz="1800" spc="-492" b="1">
                <a:solidFill>
                  <a:srgbClr val="000000"/>
                </a:solidFill>
                <a:latin typeface="OCUHTC+Arial Bold"/>
                <a:cs typeface="OCUHTC+Arial Bold"/>
              </a:rPr>
              <a:t> </a:t>
            </a:r>
            <a:r>
              <a:rPr dirty="0" sz="1800" spc="295" b="1">
                <a:solidFill>
                  <a:srgbClr val="000000"/>
                </a:solidFill>
                <a:latin typeface="OCUHTC+Arial Bold"/>
                <a:cs typeface="OCUHTC+Arial Bold"/>
              </a:rPr>
              <a:t>циальн</a:t>
            </a:r>
            <a:r>
              <a:rPr dirty="0" sz="1800" spc="-492" b="1">
                <a:solidFill>
                  <a:srgbClr val="000000"/>
                </a:solidFill>
                <a:latin typeface="OCUHTC+Arial Bold"/>
                <a:cs typeface="OCUHTC+Arial Bold"/>
              </a:rPr>
              <a:t> </a:t>
            </a:r>
            <a:r>
              <a:rPr dirty="0" sz="1800" spc="295" b="1">
                <a:solidFill>
                  <a:srgbClr val="000000"/>
                </a:solidFill>
                <a:latin typeface="OCUHTC+Arial Bold"/>
                <a:cs typeface="OCUHTC+Arial Bold"/>
              </a:rPr>
              <a:t>ые:</a:t>
            </a:r>
          </a:p>
          <a:p>
            <a:pPr marL="0" marR="0">
              <a:lnSpc>
                <a:spcPts val="1343"/>
              </a:lnSpc>
              <a:spcBef>
                <a:spcPts val="167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•</a:t>
            </a:r>
            <a:r>
              <a:rPr dirty="0" sz="1200" spc="602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Проблема</a:t>
            </a:r>
            <a:r>
              <a:rPr dirty="0" sz="1200" spc="-21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личностного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и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профессионального</a:t>
            </a:r>
          </a:p>
          <a:p>
            <a:pPr marL="172212" marR="0">
              <a:lnSpc>
                <a:spcPts val="1340"/>
              </a:lnSpc>
              <a:spcBef>
                <a:spcPts val="10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самоопределения</a:t>
            </a:r>
            <a:r>
              <a:rPr dirty="0" sz="1200" spc="-15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детей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52281" y="689166"/>
            <a:ext cx="2898914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11" b="1">
                <a:solidFill>
                  <a:srgbClr val="000000"/>
                </a:solidFill>
                <a:latin typeface="OCUHTC+Arial Bold"/>
                <a:cs typeface="OCUHTC+Arial Bold"/>
              </a:rPr>
              <a:t>Ключевые</a:t>
            </a:r>
            <a:r>
              <a:rPr dirty="0" sz="1800" spc="28" b="1">
                <a:solidFill>
                  <a:srgbClr val="000000"/>
                </a:solidFill>
                <a:latin typeface="OCUHTC+Arial Bold"/>
                <a:cs typeface="OCUHTC+Arial 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OCUHTC+Arial Bold"/>
                <a:cs typeface="OCUHTC+Arial Bold"/>
              </a:rPr>
              <a:t>направления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7499" y="1258909"/>
            <a:ext cx="4016423" cy="14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•</a:t>
            </a:r>
            <a:r>
              <a:rPr dirty="0" sz="1200" spc="602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Замещение</a:t>
            </a:r>
            <a:r>
              <a:rPr dirty="0" sz="1200" spc="-18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традиционного</a:t>
            </a:r>
            <a:r>
              <a:rPr dirty="0" sz="1200" spc="-16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общения</a:t>
            </a:r>
            <a:r>
              <a:rPr dirty="0" sz="1200" spc="-1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сетевым,</a:t>
            </a:r>
          </a:p>
          <a:p>
            <a:pPr marL="172212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интернет</a:t>
            </a:r>
            <a:r>
              <a:rPr dirty="0" sz="1200">
                <a:solidFill>
                  <a:srgbClr val="000000"/>
                </a:solidFill>
                <a:latin typeface="TKTCNE+Arial"/>
                <a:cs typeface="TKTCNE+Arial"/>
              </a:rPr>
              <a:t>-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зависимость,</a:t>
            </a:r>
            <a:r>
              <a:rPr dirty="0" sz="1200" spc="-15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кибербуллинг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•</a:t>
            </a:r>
            <a:r>
              <a:rPr dirty="0" sz="1200" spc="602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Неоднородность</a:t>
            </a:r>
            <a:r>
              <a:rPr dirty="0" sz="1200" spc="-31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условий</a:t>
            </a:r>
            <a:r>
              <a:rPr dirty="0" sz="1200" spc="17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семейного</a:t>
            </a:r>
            <a:r>
              <a:rPr dirty="0" sz="1200" spc="-16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воспитания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•</a:t>
            </a:r>
            <a:r>
              <a:rPr dirty="0" sz="1200" spc="602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Низкая</a:t>
            </a:r>
            <a:r>
              <a:rPr dirty="0" sz="1200" spc="-17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мотивация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к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обучению,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самообразованию,</a:t>
            </a:r>
          </a:p>
          <a:p>
            <a:pPr marL="172212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саморазвитию</a:t>
            </a:r>
          </a:p>
          <a:p>
            <a:pPr marL="0" marR="0">
              <a:lnSpc>
                <a:spcPts val="1343"/>
              </a:lnSpc>
              <a:spcBef>
                <a:spcPts val="97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•</a:t>
            </a:r>
            <a:r>
              <a:rPr dirty="0" sz="1200" spc="602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Учащение</a:t>
            </a:r>
            <a:r>
              <a:rPr dirty="0" sz="1200" spc="-15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случаев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социально</a:t>
            </a:r>
            <a:r>
              <a:rPr dirty="0" sz="1200">
                <a:solidFill>
                  <a:srgbClr val="000000"/>
                </a:solidFill>
                <a:latin typeface="TKTCNE+Arial"/>
                <a:cs typeface="TKTCNE+Arial"/>
              </a:rPr>
              <a:t>-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опасного</a:t>
            </a:r>
            <a:r>
              <a:rPr dirty="0" sz="1200" spc="-26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поведения</a:t>
            </a:r>
          </a:p>
          <a:p>
            <a:pPr marL="0" marR="0">
              <a:lnSpc>
                <a:spcPts val="1340"/>
              </a:lnSpc>
              <a:spcBef>
                <a:spcPts val="15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•</a:t>
            </a:r>
            <a:r>
              <a:rPr dirty="0" sz="1200" spc="602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Неоднородность</a:t>
            </a:r>
            <a:r>
              <a:rPr dirty="0" sz="1200" spc="-28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организации</a:t>
            </a:r>
            <a:r>
              <a:rPr dirty="0" sz="1200" spc="-16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досуга</a:t>
            </a:r>
            <a:r>
              <a:rPr dirty="0" sz="1200" spc="13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во</a:t>
            </a:r>
            <a:r>
              <a:rPr dirty="0" sz="1200" spc="15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внеурочное</a:t>
            </a:r>
          </a:p>
          <a:p>
            <a:pPr marL="172212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время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716389" y="1465730"/>
            <a:ext cx="983655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BVFDKL+Arial"/>
                <a:cs typeface="BVFDKL+Arial"/>
              </a:rPr>
              <a:t>ЗНАНИЕ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716389" y="2051962"/>
            <a:ext cx="1266018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10">
                <a:solidFill>
                  <a:srgbClr val="000000"/>
                </a:solidFill>
                <a:latin typeface="BVFDKL+Arial"/>
                <a:cs typeface="BVFDKL+Arial"/>
              </a:rPr>
              <a:t>ЗДОРОВЬЕ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716389" y="2671214"/>
            <a:ext cx="1571395" cy="969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18">
                <a:solidFill>
                  <a:srgbClr val="000000"/>
                </a:solidFill>
                <a:latin typeface="BVFDKL+Arial"/>
                <a:cs typeface="BVFDKL+Arial"/>
              </a:rPr>
              <a:t>ТВОРЧЕСТВО</a:t>
            </a:r>
          </a:p>
          <a:p>
            <a:pPr marL="0" marR="0">
              <a:lnSpc>
                <a:spcPts val="1785"/>
              </a:lnSpc>
              <a:spcBef>
                <a:spcPts val="3713"/>
              </a:spcBef>
              <a:spcAft>
                <a:spcPts val="0"/>
              </a:spcAft>
            </a:pPr>
            <a:r>
              <a:rPr dirty="0" sz="1600" spc="-13">
                <a:solidFill>
                  <a:srgbClr val="000000"/>
                </a:solidFill>
                <a:latin typeface="BVFDKL+Arial"/>
                <a:cs typeface="BVFDKL+Arial"/>
              </a:rPr>
              <a:t>ВОСПИТАНИЕ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17499" y="2722330"/>
            <a:ext cx="4172331" cy="574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•</a:t>
            </a:r>
            <a:r>
              <a:rPr dirty="0" sz="1200" spc="602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 spc="-14">
                <a:solidFill>
                  <a:srgbClr val="000000"/>
                </a:solidFill>
                <a:latin typeface="BVFDKL+Arial"/>
                <a:cs typeface="BVFDKL+Arial"/>
              </a:rPr>
              <a:t>Рост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числа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обучающихся</a:t>
            </a:r>
            <a:r>
              <a:rPr dirty="0" sz="1200" spc="29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с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 spc="-11">
                <a:solidFill>
                  <a:srgbClr val="000000"/>
                </a:solidFill>
                <a:latin typeface="BVFDKL+Arial"/>
                <a:cs typeface="BVFDKL+Arial"/>
              </a:rPr>
              <a:t>ОВЗ,</a:t>
            </a:r>
            <a:r>
              <a:rPr dirty="0" sz="1200" spc="15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с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инвалидностью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•</a:t>
            </a:r>
            <a:r>
              <a:rPr dirty="0" sz="1200" spc="602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 spc="-14">
                <a:solidFill>
                  <a:srgbClr val="000000"/>
                </a:solidFill>
                <a:latin typeface="BVFDKL+Arial"/>
                <a:cs typeface="BVFDKL+Arial"/>
              </a:rPr>
              <a:t>Рост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числа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обучающихся</a:t>
            </a:r>
            <a:r>
              <a:rPr dirty="0" sz="1200" spc="29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с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неродным</a:t>
            </a:r>
            <a:r>
              <a:rPr dirty="0" sz="1200" spc="-17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русским</a:t>
            </a:r>
            <a:r>
              <a:rPr dirty="0" sz="1200" spc="21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языком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•</a:t>
            </a:r>
            <a:r>
              <a:rPr dirty="0" sz="1200" spc="602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Проблемы</a:t>
            </a:r>
            <a:r>
              <a:rPr dirty="0" sz="1200" spc="-19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с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организацией</a:t>
            </a:r>
            <a:r>
              <a:rPr dirty="0" sz="1200" spc="-19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питания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873117" y="3029395"/>
            <a:ext cx="2686433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1f377b"/>
                </a:solidFill>
                <a:latin typeface="OCUHTC+Arial Bold"/>
                <a:cs typeface="OCUHTC+Arial Bold"/>
              </a:rPr>
              <a:t>Войти</a:t>
            </a:r>
            <a:r>
              <a:rPr dirty="0" sz="1800" spc="55" b="1">
                <a:solidFill>
                  <a:srgbClr val="1f377b"/>
                </a:solidFill>
                <a:latin typeface="OCUHTC+Arial Bold"/>
                <a:cs typeface="OCUHTC+Arial Bold"/>
              </a:rPr>
              <a:t> </a:t>
            </a:r>
            <a:r>
              <a:rPr dirty="0" sz="1800" b="1">
                <a:solidFill>
                  <a:srgbClr val="1f377b"/>
                </a:solidFill>
                <a:latin typeface="OCUHTC+Arial Bold"/>
                <a:cs typeface="OCUHTC+Arial Bold"/>
              </a:rPr>
              <a:t>в</a:t>
            </a:r>
            <a:r>
              <a:rPr dirty="0" sz="1800" b="1">
                <a:solidFill>
                  <a:srgbClr val="1f377b"/>
                </a:solidFill>
                <a:latin typeface="OCUHTC+Arial Bold"/>
                <a:cs typeface="OCUHTC+Arial Bold"/>
              </a:rPr>
              <a:t> </a:t>
            </a:r>
            <a:r>
              <a:rPr dirty="0" sz="1800" b="1">
                <a:solidFill>
                  <a:srgbClr val="1f377b"/>
                </a:solidFill>
                <a:latin typeface="OCUHTC+Arial Bold"/>
                <a:cs typeface="OCUHTC+Arial Bold"/>
              </a:rPr>
              <a:t>10</a:t>
            </a:r>
            <a:r>
              <a:rPr dirty="0" sz="1800" b="1">
                <a:solidFill>
                  <a:srgbClr val="1f377b"/>
                </a:solidFill>
                <a:latin typeface="AWILMA+Arial Bold"/>
                <a:cs typeface="AWILMA+Arial Bold"/>
              </a:rPr>
              <a:t>-</a:t>
            </a:r>
            <a:r>
              <a:rPr dirty="0" sz="1800" b="1">
                <a:solidFill>
                  <a:srgbClr val="1f377b"/>
                </a:solidFill>
                <a:latin typeface="OCUHTC+Arial Bold"/>
                <a:cs typeface="OCUHTC+Arial Bold"/>
              </a:rPr>
              <a:t>ку</a:t>
            </a:r>
            <a:r>
              <a:rPr dirty="0" sz="1800" spc="10" b="1">
                <a:solidFill>
                  <a:srgbClr val="1f377b"/>
                </a:solidFill>
                <a:latin typeface="OCUHTC+Arial Bold"/>
                <a:cs typeface="OCUHTC+Arial Bold"/>
              </a:rPr>
              <a:t> </a:t>
            </a:r>
            <a:r>
              <a:rPr dirty="0" sz="1800" spc="-12" b="1">
                <a:solidFill>
                  <a:srgbClr val="1f377b"/>
                </a:solidFill>
                <a:latin typeface="OCUHTC+Arial Bold"/>
                <a:cs typeface="OCUHTC+Arial Bold"/>
              </a:rPr>
              <a:t>лучших!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12012" y="3501305"/>
            <a:ext cx="4009187" cy="1202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2516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300" b="1">
                <a:solidFill>
                  <a:srgbClr val="000000"/>
                </a:solidFill>
                <a:latin typeface="OCUHTC+Arial Bold"/>
                <a:cs typeface="OCUHTC+Arial Bold"/>
              </a:rPr>
              <a:t>Пр</a:t>
            </a:r>
            <a:r>
              <a:rPr dirty="0" sz="1800" spc="-496" b="1">
                <a:solidFill>
                  <a:srgbClr val="000000"/>
                </a:solidFill>
                <a:latin typeface="OCUHTC+Arial Bold"/>
                <a:cs typeface="OCUHTC+Arial 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OCUHTC+Arial Bold"/>
                <a:cs typeface="OCUHTC+Arial Bold"/>
              </a:rPr>
              <a:t>о</a:t>
            </a:r>
            <a:r>
              <a:rPr dirty="0" sz="1800" spc="-197" b="1">
                <a:solidFill>
                  <a:srgbClr val="000000"/>
                </a:solidFill>
                <a:latin typeface="OCUHTC+Arial Bold"/>
                <a:cs typeface="OCUHTC+Arial Bold"/>
              </a:rPr>
              <a:t> </a:t>
            </a:r>
            <a:r>
              <a:rPr dirty="0" sz="1800" spc="277" b="1">
                <a:solidFill>
                  <a:srgbClr val="000000"/>
                </a:solidFill>
                <a:latin typeface="OCUHTC+Arial Bold"/>
                <a:cs typeface="OCUHTC+Arial Bold"/>
              </a:rPr>
              <a:t>фессио</a:t>
            </a:r>
            <a:r>
              <a:rPr dirty="0" sz="1800" spc="-475" b="1">
                <a:solidFill>
                  <a:srgbClr val="000000"/>
                </a:solidFill>
                <a:latin typeface="OCUHTC+Arial Bold"/>
                <a:cs typeface="OCUHTC+Arial 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OCUHTC+Arial Bold"/>
                <a:cs typeface="OCUHTC+Arial Bold"/>
              </a:rPr>
              <a:t>н</a:t>
            </a:r>
            <a:r>
              <a:rPr dirty="0" sz="1800" spc="-198" b="1">
                <a:solidFill>
                  <a:srgbClr val="000000"/>
                </a:solidFill>
                <a:latin typeface="OCUHTC+Arial Bold"/>
                <a:cs typeface="OCUHTC+Arial Bold"/>
              </a:rPr>
              <a:t> </a:t>
            </a:r>
            <a:r>
              <a:rPr dirty="0" sz="1800" spc="295" b="1">
                <a:solidFill>
                  <a:srgbClr val="000000"/>
                </a:solidFill>
                <a:latin typeface="OCUHTC+Arial Bold"/>
                <a:cs typeface="OCUHTC+Arial Bold"/>
              </a:rPr>
              <a:t>альн</a:t>
            </a:r>
            <a:r>
              <a:rPr dirty="0" sz="1800" spc="-492" b="1">
                <a:solidFill>
                  <a:srgbClr val="000000"/>
                </a:solidFill>
                <a:latin typeface="OCUHTC+Arial Bold"/>
                <a:cs typeface="OCUHTC+Arial Bold"/>
              </a:rPr>
              <a:t> </a:t>
            </a:r>
            <a:r>
              <a:rPr dirty="0" sz="1800" spc="295" b="1">
                <a:solidFill>
                  <a:srgbClr val="000000"/>
                </a:solidFill>
                <a:latin typeface="OCUHTC+Arial Bold"/>
                <a:cs typeface="OCUHTC+Arial Bold"/>
              </a:rPr>
              <a:t>ые:</a:t>
            </a:r>
          </a:p>
          <a:p>
            <a:pPr marL="0" marR="0">
              <a:lnSpc>
                <a:spcPts val="1340"/>
              </a:lnSpc>
              <a:spcBef>
                <a:spcPts val="5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•</a:t>
            </a:r>
            <a:r>
              <a:rPr dirty="0" sz="1200" spc="602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 spc="-12">
                <a:solidFill>
                  <a:srgbClr val="000000"/>
                </a:solidFill>
                <a:latin typeface="BVFDKL+Arial"/>
                <a:cs typeface="BVFDKL+Arial"/>
              </a:rPr>
              <a:t>Увеличение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непедагогической</a:t>
            </a:r>
            <a:r>
              <a:rPr dirty="0" sz="1200" spc="-18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нагрузки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учителей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•</a:t>
            </a:r>
            <a:r>
              <a:rPr dirty="0" sz="1200" spc="602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Привлечение</a:t>
            </a:r>
            <a:r>
              <a:rPr dirty="0" sz="1200" spc="-22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репетиторов</a:t>
            </a:r>
            <a:r>
              <a:rPr dirty="0" sz="1200" spc="-18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для</a:t>
            </a:r>
            <a:r>
              <a:rPr dirty="0" sz="1200" spc="16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достижения</a:t>
            </a:r>
            <a:r>
              <a:rPr dirty="0" sz="1200" spc="-13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высоких</a:t>
            </a:r>
          </a:p>
          <a:p>
            <a:pPr marL="172212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образовательных</a:t>
            </a:r>
            <a:r>
              <a:rPr dirty="0" sz="1200" spc="-11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 spc="-20">
                <a:solidFill>
                  <a:srgbClr val="000000"/>
                </a:solidFill>
                <a:latin typeface="BVFDKL+Arial"/>
                <a:cs typeface="BVFDKL+Arial"/>
              </a:rPr>
              <a:t>результатов</a:t>
            </a:r>
          </a:p>
          <a:p>
            <a:pPr marL="0" marR="0">
              <a:lnSpc>
                <a:spcPts val="1340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•</a:t>
            </a:r>
            <a:r>
              <a:rPr dirty="0" sz="1200" spc="602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Неоднородность</a:t>
            </a:r>
            <a:r>
              <a:rPr dirty="0" sz="1200" spc="-29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 spc="-10">
                <a:solidFill>
                  <a:srgbClr val="000000"/>
                </a:solidFill>
                <a:latin typeface="BVFDKL+Arial"/>
                <a:cs typeface="BVFDKL+Arial"/>
              </a:rPr>
              <a:t>подходов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к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организации</a:t>
            </a:r>
          </a:p>
          <a:p>
            <a:pPr marL="172212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образовательной</a:t>
            </a:r>
            <a:r>
              <a:rPr dirty="0" sz="1200" spc="-23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среды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716389" y="4032527"/>
            <a:ext cx="2166157" cy="7707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BVFDKL+Arial"/>
                <a:cs typeface="BVFDKL+Arial"/>
              </a:rPr>
              <a:t>ПРОФОРИЕНТАЦИЯ</a:t>
            </a:r>
          </a:p>
          <a:p>
            <a:pPr marL="0" marR="0">
              <a:lnSpc>
                <a:spcPts val="1783"/>
              </a:lnSpc>
              <a:spcBef>
                <a:spcPts val="2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BVFDKL+Arial"/>
                <a:cs typeface="BVFDKL+Arial"/>
              </a:rPr>
              <a:t>УЧИТЕЛЬ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12012" y="4678765"/>
            <a:ext cx="3456777" cy="391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•</a:t>
            </a:r>
            <a:r>
              <a:rPr dirty="0" sz="1200" spc="602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Неоднородность</a:t>
            </a:r>
            <a:r>
              <a:rPr dirty="0" sz="1200" spc="-29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уровня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профессиональной</a:t>
            </a:r>
          </a:p>
          <a:p>
            <a:pPr marL="172212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компетентности</a:t>
            </a:r>
            <a:r>
              <a:rPr dirty="0" sz="1200" spc="-24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учителей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12012" y="5044525"/>
            <a:ext cx="3294152" cy="3912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•</a:t>
            </a:r>
            <a:r>
              <a:rPr dirty="0" sz="1200" spc="602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Неоднородность</a:t>
            </a:r>
            <a:r>
              <a:rPr dirty="0" sz="1200" spc="-29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программного</a:t>
            </a:r>
            <a:r>
              <a:rPr dirty="0" sz="1200" spc="-27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и</a:t>
            </a:r>
            <a:r>
              <a:rPr dirty="0" sz="1200" spc="337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учебно</a:t>
            </a:r>
            <a:r>
              <a:rPr dirty="0" sz="1200">
                <a:solidFill>
                  <a:srgbClr val="000000"/>
                </a:solidFill>
                <a:latin typeface="TKTCNE+Arial"/>
                <a:cs typeface="TKTCNE+Arial"/>
              </a:rPr>
              <a:t>-</a:t>
            </a:r>
          </a:p>
          <a:p>
            <a:pPr marL="172212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методического</a:t>
            </a:r>
            <a:r>
              <a:rPr dirty="0" sz="1200" spc="-23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обеспечения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678924" y="5146825"/>
            <a:ext cx="2216629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BVFDKL+Arial"/>
                <a:cs typeface="BVFDKL+Arial"/>
              </a:rPr>
              <a:t>ШКОЛЬНЫЙ</a:t>
            </a:r>
            <a:r>
              <a:rPr dirty="0" sz="1600" spc="39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600" spc="-26">
                <a:solidFill>
                  <a:srgbClr val="000000"/>
                </a:solidFill>
                <a:latin typeface="BVFDKL+Arial"/>
                <a:cs typeface="BVFDKL+Arial"/>
              </a:rPr>
              <a:t>КЛИМАТ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12012" y="5410009"/>
            <a:ext cx="3846284" cy="391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•</a:t>
            </a:r>
            <a:r>
              <a:rPr dirty="0" sz="1200" spc="602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Дефицит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 spc="-12">
                <a:solidFill>
                  <a:srgbClr val="000000"/>
                </a:solidFill>
                <a:latin typeface="BVFDKL+Arial"/>
                <a:cs typeface="BVFDKL+Arial"/>
              </a:rPr>
              <a:t>отдельных</a:t>
            </a:r>
            <a:r>
              <a:rPr dirty="0" sz="1200" spc="-1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групп</a:t>
            </a:r>
            <a:r>
              <a:rPr dirty="0" sz="1200" spc="18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педагогических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кадров</a:t>
            </a:r>
          </a:p>
          <a:p>
            <a:pPr marL="172212" marR="0">
              <a:lnSpc>
                <a:spcPts val="1340"/>
              </a:lnSpc>
              <a:spcBef>
                <a:spcPts val="15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KTCNE+Arial"/>
                <a:cs typeface="TKTCNE+Arial"/>
              </a:rPr>
              <a:t>(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логопед,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 spc="-16">
                <a:solidFill>
                  <a:srgbClr val="000000"/>
                </a:solidFill>
                <a:latin typeface="BVFDKL+Arial"/>
                <a:cs typeface="BVFDKL+Arial"/>
              </a:rPr>
              <a:t>дефектолог,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психолог</a:t>
            </a:r>
            <a:r>
              <a:rPr dirty="0" sz="1200" spc="28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и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200">
                <a:solidFill>
                  <a:srgbClr val="000000"/>
                </a:solidFill>
                <a:latin typeface="BVFDKL+Arial"/>
                <a:cs typeface="BVFDKL+Arial"/>
              </a:rPr>
              <a:t>др</a:t>
            </a:r>
            <a:r>
              <a:rPr dirty="0" sz="1200">
                <a:solidFill>
                  <a:srgbClr val="000000"/>
                </a:solidFill>
                <a:latin typeface="TKTCNE+Arial"/>
                <a:cs typeface="TKTCNE+Arial"/>
              </a:rPr>
              <a:t>.)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678924" y="5786321"/>
            <a:ext cx="2216928" cy="5084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25">
                <a:solidFill>
                  <a:srgbClr val="000000"/>
                </a:solidFill>
                <a:latin typeface="BVFDKL+Arial"/>
                <a:cs typeface="BVFDKL+Arial"/>
              </a:rPr>
              <a:t>ОБРАЗОВАТЕЛЬНАЯ</a:t>
            </a:r>
          </a:p>
          <a:p>
            <a:pPr marL="0" marR="0">
              <a:lnSpc>
                <a:spcPts val="1785"/>
              </a:lnSpc>
              <a:spcBef>
                <a:spcPts val="13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BVFDKL+Arial"/>
                <a:cs typeface="BVFDKL+Arial"/>
              </a:rPr>
              <a:t>СРЕДА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17499" y="5871232"/>
            <a:ext cx="3520432" cy="4396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AWILMA+Arial Bold"/>
                <a:cs typeface="AWILMA+Arial Bold"/>
              </a:rPr>
              <a:t>*</a:t>
            </a:r>
            <a:r>
              <a:rPr dirty="0" sz="800">
                <a:solidFill>
                  <a:srgbClr val="000000"/>
                </a:solidFill>
                <a:latin typeface="BVFDKL+Arial"/>
                <a:cs typeface="BVFDKL+Arial"/>
              </a:rPr>
              <a:t>экспресс</a:t>
            </a:r>
            <a:r>
              <a:rPr dirty="0" sz="800">
                <a:solidFill>
                  <a:srgbClr val="000000"/>
                </a:solidFill>
                <a:latin typeface="TKTCNE+Arial"/>
                <a:cs typeface="TKTCNE+Arial"/>
              </a:rPr>
              <a:t>-</a:t>
            </a:r>
            <a:r>
              <a:rPr dirty="0" sz="800">
                <a:solidFill>
                  <a:srgbClr val="000000"/>
                </a:solidFill>
                <a:latin typeface="BVFDKL+Arial"/>
                <a:cs typeface="BVFDKL+Arial"/>
              </a:rPr>
              <a:t>исследование</a:t>
            </a:r>
            <a:r>
              <a:rPr dirty="0" sz="8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800">
                <a:solidFill>
                  <a:srgbClr val="000000"/>
                </a:solidFill>
                <a:latin typeface="BVFDKL+Arial"/>
                <a:cs typeface="BVFDKL+Arial"/>
              </a:rPr>
              <a:t>ФГБНУ</a:t>
            </a:r>
            <a:r>
              <a:rPr dirty="0" sz="8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800">
                <a:solidFill>
                  <a:srgbClr val="000000"/>
                </a:solidFill>
                <a:latin typeface="BVFDKL+Arial"/>
                <a:cs typeface="BVFDKL+Arial"/>
              </a:rPr>
              <a:t>«Институт</a:t>
            </a:r>
            <a:r>
              <a:rPr dirty="0" sz="800" spc="-15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800">
                <a:solidFill>
                  <a:srgbClr val="000000"/>
                </a:solidFill>
                <a:latin typeface="BVFDKL+Arial"/>
                <a:cs typeface="BVFDKL+Arial"/>
              </a:rPr>
              <a:t>управления</a:t>
            </a:r>
            <a:r>
              <a:rPr dirty="0" sz="800" spc="16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800">
                <a:solidFill>
                  <a:srgbClr val="000000"/>
                </a:solidFill>
                <a:latin typeface="BVFDKL+Arial"/>
                <a:cs typeface="BVFDKL+Arial"/>
              </a:rPr>
              <a:t>образованием</a:t>
            </a:r>
          </a:p>
          <a:p>
            <a:pPr marL="0" marR="0">
              <a:lnSpc>
                <a:spcPts val="898"/>
              </a:lnSpc>
              <a:spcBef>
                <a:spcPts val="70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BVFDKL+Arial"/>
                <a:cs typeface="BVFDKL+Arial"/>
              </a:rPr>
              <a:t>Российской</a:t>
            </a:r>
            <a:r>
              <a:rPr dirty="0" sz="8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800">
                <a:solidFill>
                  <a:srgbClr val="000000"/>
                </a:solidFill>
                <a:latin typeface="BVFDKL+Arial"/>
                <a:cs typeface="BVFDKL+Arial"/>
              </a:rPr>
              <a:t>академии</a:t>
            </a:r>
            <a:r>
              <a:rPr dirty="0" sz="800" spc="26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800">
                <a:solidFill>
                  <a:srgbClr val="000000"/>
                </a:solidFill>
                <a:latin typeface="BVFDKL+Arial"/>
                <a:cs typeface="BVFDKL+Arial"/>
              </a:rPr>
              <a:t>образования»:</a:t>
            </a:r>
            <a:r>
              <a:rPr dirty="0" sz="800" spc="34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800">
                <a:solidFill>
                  <a:srgbClr val="000000"/>
                </a:solidFill>
                <a:latin typeface="BVFDKL+Arial"/>
                <a:cs typeface="BVFDKL+Arial"/>
              </a:rPr>
              <a:t>социальные</a:t>
            </a:r>
            <a:r>
              <a:rPr dirty="0" sz="8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800">
                <a:solidFill>
                  <a:srgbClr val="000000"/>
                </a:solidFill>
                <a:latin typeface="BVFDKL+Arial"/>
                <a:cs typeface="BVFDKL+Arial"/>
              </a:rPr>
              <a:t>сети,</a:t>
            </a:r>
            <a:r>
              <a:rPr dirty="0" sz="8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800">
                <a:solidFill>
                  <a:srgbClr val="000000"/>
                </a:solidFill>
                <a:latin typeface="BVFDKL+Arial"/>
                <a:cs typeface="BVFDKL+Arial"/>
              </a:rPr>
              <a:t>обзор</a:t>
            </a:r>
            <a:r>
              <a:rPr dirty="0" sz="800" spc="16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800">
                <a:solidFill>
                  <a:srgbClr val="000000"/>
                </a:solidFill>
                <a:latin typeface="BVFDKL+Arial"/>
                <a:cs typeface="BVFDKL+Arial"/>
              </a:rPr>
              <a:t>научных</a:t>
            </a:r>
          </a:p>
          <a:p>
            <a:pPr marL="0" marR="0">
              <a:lnSpc>
                <a:spcPts val="898"/>
              </a:lnSpc>
              <a:spcBef>
                <a:spcPts val="61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BVFDKL+Arial"/>
                <a:cs typeface="BVFDKL+Arial"/>
              </a:rPr>
              <a:t>исследований,</a:t>
            </a:r>
            <a:r>
              <a:rPr dirty="0" sz="8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800">
                <a:solidFill>
                  <a:srgbClr val="000000"/>
                </a:solidFill>
                <a:latin typeface="BVFDKL+Arial"/>
                <a:cs typeface="BVFDKL+Arial"/>
              </a:rPr>
              <a:t>январь</a:t>
            </a:r>
            <a:r>
              <a:rPr dirty="0" sz="8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800">
                <a:solidFill>
                  <a:srgbClr val="000000"/>
                </a:solidFill>
                <a:latin typeface="BVFDKL+Arial"/>
                <a:cs typeface="BVFDKL+Arial"/>
              </a:rPr>
              <a:t>2022</a:t>
            </a:r>
            <a:r>
              <a:rPr dirty="0" sz="800" spc="17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800">
                <a:solidFill>
                  <a:srgbClr val="000000"/>
                </a:solidFill>
                <a:latin typeface="BVFDKL+Arial"/>
                <a:cs typeface="BVFDKL+Arial"/>
              </a:rPr>
              <a:t>г.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43304" y="6350445"/>
            <a:ext cx="10136038" cy="4719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1f377b"/>
                </a:solidFill>
                <a:latin typeface="EFJFST+Calibri Bold"/>
                <a:cs typeface="EFJFST+Calibri Bold"/>
              </a:rPr>
              <a:t>Единое</a:t>
            </a:r>
            <a:r>
              <a:rPr dirty="0" sz="2800" b="1">
                <a:solidFill>
                  <a:srgbClr val="1f377b"/>
                </a:solidFill>
                <a:latin typeface="EFJFST+Calibri Bold"/>
                <a:cs typeface="EFJFST+Calibri Bold"/>
              </a:rPr>
              <a:t> </a:t>
            </a:r>
            <a:r>
              <a:rPr dirty="0" sz="2800" b="1">
                <a:solidFill>
                  <a:srgbClr val="1f377b"/>
                </a:solidFill>
                <a:latin typeface="EFJFST+Calibri Bold"/>
                <a:cs typeface="EFJFST+Calibri Bold"/>
              </a:rPr>
              <a:t>образовательное</a:t>
            </a:r>
            <a:r>
              <a:rPr dirty="0" sz="2800" spc="68" b="1">
                <a:solidFill>
                  <a:srgbClr val="1f377b"/>
                </a:solidFill>
                <a:latin typeface="EFJFST+Calibri Bold"/>
                <a:cs typeface="EFJFST+Calibri Bold"/>
              </a:rPr>
              <a:t> </a:t>
            </a:r>
            <a:r>
              <a:rPr dirty="0" sz="2800" b="1">
                <a:solidFill>
                  <a:srgbClr val="1f377b"/>
                </a:solidFill>
                <a:latin typeface="EFJFST+Calibri Bold"/>
                <a:cs typeface="EFJFST+Calibri Bold"/>
              </a:rPr>
              <a:t>пространство</a:t>
            </a:r>
            <a:r>
              <a:rPr dirty="0" sz="2800" spc="10" b="1">
                <a:solidFill>
                  <a:srgbClr val="1f377b"/>
                </a:solidFill>
                <a:latin typeface="EFJFST+Calibri Bold"/>
                <a:cs typeface="EFJFST+Calibri Bold"/>
              </a:rPr>
              <a:t> </a:t>
            </a:r>
            <a:r>
              <a:rPr dirty="0" sz="2800" b="1">
                <a:solidFill>
                  <a:srgbClr val="1f377b"/>
                </a:solidFill>
                <a:latin typeface="EFJFST+Calibri Bold"/>
                <a:cs typeface="EFJFST+Calibri Bold"/>
              </a:rPr>
              <a:t>(обучение</a:t>
            </a:r>
            <a:r>
              <a:rPr dirty="0" sz="2800" spc="20" b="1">
                <a:solidFill>
                  <a:srgbClr val="1f377b"/>
                </a:solidFill>
                <a:latin typeface="EFJFST+Calibri Bold"/>
                <a:cs typeface="EFJFST+Calibri Bold"/>
              </a:rPr>
              <a:t> </a:t>
            </a:r>
            <a:r>
              <a:rPr dirty="0" sz="2800" b="1">
                <a:solidFill>
                  <a:srgbClr val="1f377b"/>
                </a:solidFill>
                <a:latin typeface="EFJFST+Calibri Bold"/>
                <a:cs typeface="EFJFST+Calibri Bold"/>
              </a:rPr>
              <a:t>и</a:t>
            </a:r>
            <a:r>
              <a:rPr dirty="0" sz="2800" spc="19" b="1">
                <a:solidFill>
                  <a:srgbClr val="1f377b"/>
                </a:solidFill>
                <a:latin typeface="EFJFST+Calibri Bold"/>
                <a:cs typeface="EFJFST+Calibri Bold"/>
              </a:rPr>
              <a:t> </a:t>
            </a:r>
            <a:r>
              <a:rPr dirty="0" sz="2800" b="1">
                <a:solidFill>
                  <a:srgbClr val="1f377b"/>
                </a:solidFill>
                <a:latin typeface="EFJFST+Calibri Bold"/>
                <a:cs typeface="EFJFST+Calibri Bold"/>
              </a:rPr>
              <a:t>воспитание)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837162" y="6502071"/>
            <a:ext cx="272755" cy="2798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808080"/>
                </a:solidFill>
                <a:latin typeface="TKTCNE+Arial"/>
                <a:cs typeface="TKTCNE+Arial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108" y="56411"/>
            <a:ext cx="11998465" cy="849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12" b="1">
                <a:solidFill>
                  <a:srgbClr val="002060"/>
                </a:solidFill>
                <a:latin typeface="OCUHTC+Arial Bold"/>
                <a:cs typeface="OCUHTC+Arial Bold"/>
              </a:rPr>
              <a:t>Школа</a:t>
            </a:r>
            <a:r>
              <a:rPr dirty="0" sz="1600" spc="58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Минпросвещения</a:t>
            </a:r>
            <a:r>
              <a:rPr dirty="0" sz="1600" spc="76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России</a:t>
            </a:r>
            <a:r>
              <a:rPr dirty="0" sz="1600" spc="13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–</a:t>
            </a:r>
            <a:r>
              <a:rPr dirty="0" sz="1600" spc="10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центр</a:t>
            </a:r>
            <a:r>
              <a:rPr dirty="0" sz="1600" spc="35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образования,</a:t>
            </a:r>
            <a:r>
              <a:rPr dirty="0" sz="1600" spc="36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воспитания</a:t>
            </a:r>
            <a:r>
              <a:rPr dirty="0" sz="1600" spc="51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и</a:t>
            </a:r>
            <a:r>
              <a:rPr dirty="0" sz="1600" spc="10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просвещения,</a:t>
            </a:r>
            <a:r>
              <a:rPr dirty="0" sz="1600" spc="94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объединяющий</a:t>
            </a:r>
            <a:r>
              <a:rPr dirty="0" sz="1600" spc="75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территориально</a:t>
            </a:r>
          </a:p>
          <a:p>
            <a:pPr marL="178308" marR="0">
              <a:lnSpc>
                <a:spcPts val="1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и</a:t>
            </a:r>
            <a:r>
              <a:rPr dirty="0" sz="1600" spc="10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духовно</a:t>
            </a:r>
            <a:r>
              <a:rPr dirty="0" sz="1600" spc="57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детей</a:t>
            </a:r>
            <a:r>
              <a:rPr dirty="0" sz="1600" spc="29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и</a:t>
            </a:r>
            <a:r>
              <a:rPr dirty="0" sz="1600" spc="10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взрослых,</a:t>
            </a:r>
            <a:r>
              <a:rPr dirty="0" sz="1600" spc="26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разные</a:t>
            </a:r>
            <a:r>
              <a:rPr dirty="0" sz="1600" spc="11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поколения,</a:t>
            </a:r>
            <a:r>
              <a:rPr dirty="0" sz="1600" spc="60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разные</a:t>
            </a:r>
            <a:r>
              <a:rPr dirty="0" sz="1600" spc="15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профессии,</a:t>
            </a:r>
            <a:r>
              <a:rPr dirty="0" sz="1600" spc="37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разные</a:t>
            </a:r>
            <a:r>
              <a:rPr dirty="0" sz="1600" spc="11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социальные</a:t>
            </a:r>
            <a:r>
              <a:rPr dirty="0" sz="1600" spc="12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spc="-12" b="1">
                <a:solidFill>
                  <a:srgbClr val="002060"/>
                </a:solidFill>
                <a:latin typeface="OCUHTC+Arial Bold"/>
                <a:cs typeface="OCUHTC+Arial Bold"/>
              </a:rPr>
              <a:t>группы</a:t>
            </a:r>
            <a:r>
              <a:rPr dirty="0" sz="1600" spc="57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для</a:t>
            </a:r>
            <a:r>
              <a:rPr dirty="0" sz="1600" spc="29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обретения</a:t>
            </a:r>
          </a:p>
          <a:p>
            <a:pPr marL="493775" marR="0">
              <a:lnSpc>
                <a:spcPts val="1535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смысла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жизни</a:t>
            </a:r>
            <a:r>
              <a:rPr dirty="0" sz="1600" spc="44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через</a:t>
            </a:r>
            <a:r>
              <a:rPr dirty="0" sz="1600" spc="13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познание,</a:t>
            </a:r>
            <a:r>
              <a:rPr dirty="0" sz="1600" spc="37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созидание,</a:t>
            </a:r>
            <a:r>
              <a:rPr dirty="0" sz="1600" spc="36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нравственные</a:t>
            </a:r>
            <a:r>
              <a:rPr dirty="0" sz="1600" spc="36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ценности</a:t>
            </a:r>
            <a:r>
              <a:rPr dirty="0" sz="1600" spc="39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для</a:t>
            </a:r>
            <a:r>
              <a:rPr dirty="0" sz="1600" spc="29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творческого</a:t>
            </a:r>
            <a:r>
              <a:rPr dirty="0" sz="1600" spc="33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построения</a:t>
            </a:r>
            <a:r>
              <a:rPr dirty="0" sz="1600" spc="52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spc="-12" b="1">
                <a:solidFill>
                  <a:srgbClr val="002060"/>
                </a:solidFill>
                <a:latin typeface="OCUHTC+Arial Bold"/>
                <a:cs typeface="OCUHTC+Arial Bold"/>
              </a:rPr>
              <a:t>будущего</a:t>
            </a:r>
          </a:p>
          <a:p>
            <a:pPr marL="4674743" marR="0">
              <a:lnSpc>
                <a:spcPts val="153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каждого</a:t>
            </a:r>
            <a:r>
              <a:rPr dirty="0" sz="1600" spc="20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и</a:t>
            </a:r>
            <a:r>
              <a:rPr dirty="0" sz="1600" spc="10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всех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в</a:t>
            </a:r>
            <a:r>
              <a:rPr dirty="0" sz="1600" spc="23" b="1">
                <a:solidFill>
                  <a:srgbClr val="002060"/>
                </a:solidFill>
                <a:latin typeface="OCUHTC+Arial Bold"/>
                <a:cs typeface="OCUHTC+Arial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OCUHTC+Arial Bold"/>
                <a:cs typeface="OCUHTC+Arial Bold"/>
              </a:rPr>
              <a:t>России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4787" y="970505"/>
            <a:ext cx="2010192" cy="2895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2060"/>
                </a:solidFill>
                <a:latin typeface="HWAQAU+Arial Black"/>
                <a:cs typeface="HWAQAU+Arial Black"/>
              </a:rPr>
              <a:t>Принципы</a:t>
            </a:r>
            <a:r>
              <a:rPr dirty="0" sz="1400" spc="-27">
                <a:solidFill>
                  <a:srgbClr val="002060"/>
                </a:solidFill>
                <a:latin typeface="HWAQAU+Arial Black"/>
                <a:cs typeface="HWAQAU+Arial Black"/>
              </a:rPr>
              <a:t> </a:t>
            </a:r>
            <a:r>
              <a:rPr dirty="0" sz="1400">
                <a:solidFill>
                  <a:srgbClr val="002060"/>
                </a:solidFill>
                <a:latin typeface="HWAQAU+Arial Black"/>
                <a:cs typeface="HWAQAU+Arial Black"/>
              </a:rPr>
              <a:t>школы: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23206" y="1143462"/>
            <a:ext cx="978655" cy="27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1f4e79"/>
                </a:solidFill>
                <a:latin typeface="HWAQAU+Arial Black"/>
                <a:cs typeface="HWAQAU+Arial Black"/>
              </a:rPr>
              <a:t>ЗНАНИЕ: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73214" y="1184102"/>
            <a:ext cx="1418504" cy="27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1f4e79"/>
                </a:solidFill>
                <a:latin typeface="HWAQAU+Arial Black"/>
                <a:cs typeface="HWAQAU+Arial Black"/>
              </a:rPr>
              <a:t>ТВОРЧЕСТВО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629902" y="1175847"/>
            <a:ext cx="2000732" cy="27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1f4e79"/>
                </a:solidFill>
                <a:latin typeface="HWAQAU+Arial Black"/>
                <a:cs typeface="HWAQAU+Arial Black"/>
              </a:rPr>
              <a:t>ПРОФОРИЕНТАЦИЯ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4787" y="1221435"/>
            <a:ext cx="2771547" cy="8820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EUKFPK+Wingdings"/>
                <a:cs typeface="EUKFPK+Wingdings"/>
              </a:rPr>
              <a:t></a:t>
            </a:r>
            <a:r>
              <a:rPr dirty="0" sz="1400" spc="6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обеспечение</a:t>
            </a:r>
            <a:r>
              <a:rPr dirty="0" sz="1400" spc="-25" b="1">
                <a:solidFill>
                  <a:srgbClr val="000000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доступности</a:t>
            </a:r>
          </a:p>
          <a:p>
            <a:pPr marL="286511" marR="0">
              <a:lnSpc>
                <a:spcPts val="1604"/>
              </a:lnSpc>
              <a:spcBef>
                <a:spcPts val="74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качественного</a:t>
            </a:r>
            <a:r>
              <a:rPr dirty="0" sz="1400" spc="-27" b="1">
                <a:solidFill>
                  <a:srgbClr val="000000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образования</a:t>
            </a:r>
            <a:r>
              <a:rPr dirty="0" sz="1400" spc="-18" b="1">
                <a:solidFill>
                  <a:srgbClr val="000000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и</a:t>
            </a:r>
          </a:p>
          <a:p>
            <a:pPr marL="286511" marR="0">
              <a:lnSpc>
                <a:spcPts val="1604"/>
              </a:lnSpc>
              <a:spcBef>
                <a:spcPts val="75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равных</a:t>
            </a:r>
            <a:r>
              <a:rPr dirty="0" sz="1400" spc="-24" b="1">
                <a:solidFill>
                  <a:srgbClr val="000000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возможностей</a:t>
            </a:r>
            <a:r>
              <a:rPr dirty="0" sz="1400" spc="-38" b="1">
                <a:solidFill>
                  <a:srgbClr val="000000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для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всех</a:t>
            </a:r>
          </a:p>
          <a:p>
            <a:pPr marL="286511" marR="0">
              <a:lnSpc>
                <a:spcPts val="1607"/>
              </a:lnSpc>
              <a:spcBef>
                <a:spcPts val="22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обучающихся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52977" y="1341582"/>
            <a:ext cx="3118335" cy="27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1f4e79"/>
                </a:solidFill>
                <a:latin typeface="HWAQAU+Arial Black"/>
                <a:cs typeface="HWAQAU+Arial Black"/>
              </a:rPr>
              <a:t>КАЧЕСТВО</a:t>
            </a:r>
            <a:r>
              <a:rPr dirty="0" sz="1300" spc="32">
                <a:solidFill>
                  <a:srgbClr val="1f4e79"/>
                </a:solidFill>
                <a:latin typeface="HWAQAU+Arial Black"/>
                <a:cs typeface="HWAQAU+Arial Black"/>
              </a:rPr>
              <a:t> </a:t>
            </a:r>
            <a:r>
              <a:rPr dirty="0" sz="1300">
                <a:solidFill>
                  <a:srgbClr val="1f4e79"/>
                </a:solidFill>
                <a:latin typeface="HWAQAU+Arial Black"/>
                <a:cs typeface="HWAQAU+Arial Black"/>
              </a:rPr>
              <a:t>И</a:t>
            </a:r>
            <a:r>
              <a:rPr dirty="0" sz="1300">
                <a:solidFill>
                  <a:srgbClr val="1f4e79"/>
                </a:solidFill>
                <a:latin typeface="HWAQAU+Arial Black"/>
                <a:cs typeface="HWAQAU+Arial Black"/>
              </a:rPr>
              <a:t> </a:t>
            </a:r>
            <a:r>
              <a:rPr dirty="0" sz="1300">
                <a:solidFill>
                  <a:srgbClr val="1f4e79"/>
                </a:solidFill>
                <a:latin typeface="HWAQAU+Arial Black"/>
                <a:cs typeface="HWAQAU+Arial Black"/>
              </a:rPr>
              <a:t>ОБЪЕКТИВНОСТЬ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196328" y="1585340"/>
            <a:ext cx="1528864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BVFDKL+Arial"/>
                <a:cs typeface="BVFDKL+Arial"/>
              </a:rPr>
              <a:t>талант</a:t>
            </a:r>
            <a:r>
              <a:rPr dirty="0" sz="1400" spc="-37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400">
                <a:solidFill>
                  <a:srgbClr val="000000"/>
                </a:solidFill>
                <a:latin typeface="BVFDKL+Arial"/>
                <a:cs typeface="BVFDKL+Arial"/>
              </a:rPr>
              <a:t>развивай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713341" y="1591436"/>
            <a:ext cx="1871931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BVFDKL+Arial"/>
                <a:cs typeface="BVFDKL+Arial"/>
              </a:rPr>
              <a:t>профессию</a:t>
            </a:r>
            <a:r>
              <a:rPr dirty="0" sz="1400" spc="-24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400">
                <a:solidFill>
                  <a:srgbClr val="000000"/>
                </a:solidFill>
                <a:latin typeface="BVFDKL+Arial"/>
                <a:cs typeface="BVFDKL+Arial"/>
              </a:rPr>
              <a:t>выбирай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549394" y="1619862"/>
            <a:ext cx="1501747" cy="2376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BVFDKL+Arial"/>
                <a:cs typeface="BVFDKL+Arial"/>
              </a:rPr>
              <a:t>знание</a:t>
            </a:r>
            <a:r>
              <a:rPr dirty="0" sz="1400" spc="-3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400">
                <a:solidFill>
                  <a:srgbClr val="000000"/>
                </a:solidFill>
                <a:latin typeface="BVFDKL+Arial"/>
                <a:cs typeface="BVFDKL+Arial"/>
              </a:rPr>
              <a:t>добывай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54787" y="2075256"/>
            <a:ext cx="2416509" cy="6686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EUKFPK+Wingdings"/>
                <a:cs typeface="EUKFPK+Wingdings"/>
              </a:rPr>
              <a:t></a:t>
            </a:r>
            <a:r>
              <a:rPr dirty="0" sz="1400" spc="6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сохранение</a:t>
            </a:r>
            <a:r>
              <a:rPr dirty="0" sz="1400" spc="-36" b="1">
                <a:solidFill>
                  <a:srgbClr val="000000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здоровья</a:t>
            </a:r>
            <a:r>
              <a:rPr dirty="0" sz="1400" spc="-19" b="1">
                <a:solidFill>
                  <a:srgbClr val="000000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и</a:t>
            </a:r>
          </a:p>
          <a:p>
            <a:pPr marL="286511" marR="0">
              <a:lnSpc>
                <a:spcPts val="1604"/>
              </a:lnSpc>
              <a:spcBef>
                <a:spcPts val="74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обеспечение</a:t>
            </a:r>
            <a:r>
              <a:rPr dirty="0" sz="1400" spc="-25" b="1">
                <a:solidFill>
                  <a:srgbClr val="000000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безопасности</a:t>
            </a:r>
          </a:p>
          <a:p>
            <a:pPr marL="286511" marR="0">
              <a:lnSpc>
                <a:spcPts val="1604"/>
              </a:lnSpc>
              <a:spcBef>
                <a:spcPts val="75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обучающихся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54787" y="2715336"/>
            <a:ext cx="1434415" cy="242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EUKFPK+Wingdings"/>
                <a:cs typeface="EUKFPK+Wingdings"/>
              </a:rPr>
              <a:t></a:t>
            </a:r>
            <a:r>
              <a:rPr dirty="0" sz="1400" spc="6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непрерывное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41299" y="2928697"/>
            <a:ext cx="2354513" cy="4553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совершенствование</a:t>
            </a:r>
            <a:r>
              <a:rPr dirty="0" sz="1400" spc="286" b="1">
                <a:solidFill>
                  <a:srgbClr val="000000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качества</a:t>
            </a:r>
          </a:p>
          <a:p>
            <a:pPr marL="0" marR="0">
              <a:lnSpc>
                <a:spcPts val="1607"/>
              </a:lnSpc>
              <a:spcBef>
                <a:spcPts val="72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образования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54787" y="3355671"/>
            <a:ext cx="2707529" cy="23758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EUKFPK+Wingdings"/>
                <a:cs typeface="EUKFPK+Wingdings"/>
              </a:rPr>
              <a:t></a:t>
            </a:r>
            <a:r>
              <a:rPr dirty="0" sz="1400" spc="6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развитие</a:t>
            </a:r>
            <a:r>
              <a:rPr dirty="0" sz="1400" spc="-31" b="1">
                <a:solidFill>
                  <a:srgbClr val="000000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обучающихся</a:t>
            </a:r>
          </a:p>
          <a:p>
            <a:pPr marL="286511" marR="0">
              <a:lnSpc>
                <a:spcPts val="1604"/>
              </a:lnSpc>
              <a:spcBef>
                <a:spcPts val="74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(интеллект,</a:t>
            </a:r>
            <a:r>
              <a:rPr dirty="0" sz="1400" spc="-16" b="1">
                <a:solidFill>
                  <a:srgbClr val="000000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талант,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личность)</a:t>
            </a:r>
          </a:p>
          <a:p>
            <a:pPr marL="0" marR="0">
              <a:lnSpc>
                <a:spcPts val="1604"/>
              </a:lnSpc>
              <a:spcBef>
                <a:spcPts val="7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EUKFPK+Wingdings"/>
                <a:cs typeface="EUKFPK+Wingdings"/>
              </a:rPr>
              <a:t></a:t>
            </a:r>
            <a:r>
              <a:rPr dirty="0" sz="1400" spc="6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социализация</a:t>
            </a:r>
            <a:r>
              <a:rPr dirty="0" sz="1400" spc="-29" b="1">
                <a:solidFill>
                  <a:srgbClr val="000000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и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выбор</a:t>
            </a:r>
          </a:p>
          <a:p>
            <a:pPr marL="286511" marR="0">
              <a:lnSpc>
                <a:spcPts val="1604"/>
              </a:lnSpc>
              <a:spcBef>
                <a:spcPts val="24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жизненного</a:t>
            </a:r>
            <a:r>
              <a:rPr dirty="0" sz="1400" spc="-37" b="1">
                <a:solidFill>
                  <a:srgbClr val="000000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пути</a:t>
            </a:r>
            <a:r>
              <a:rPr dirty="0" sz="1400" spc="-1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обучающихся</a:t>
            </a:r>
          </a:p>
          <a:p>
            <a:pPr marL="286511" marR="0">
              <a:lnSpc>
                <a:spcPts val="1604"/>
              </a:lnSpc>
              <a:spcBef>
                <a:spcPts val="75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(мировоззрение,</a:t>
            </a:r>
            <a:r>
              <a:rPr dirty="0" sz="1400" spc="-32" b="1">
                <a:solidFill>
                  <a:srgbClr val="000000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традиции,</a:t>
            </a:r>
          </a:p>
          <a:p>
            <a:pPr marL="286511" marR="0">
              <a:lnSpc>
                <a:spcPts val="1607"/>
              </a:lnSpc>
              <a:spcBef>
                <a:spcPts val="72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профессия</a:t>
            </a:r>
            <a:r>
              <a:rPr dirty="0" sz="1400" b="1">
                <a:solidFill>
                  <a:srgbClr val="000000"/>
                </a:solidFill>
                <a:latin typeface="VHKWQE+Arial Narrow Bold"/>
                <a:cs typeface="VHKWQE+Arial Narrow Bold"/>
              </a:rPr>
              <a:t>)</a:t>
            </a:r>
          </a:p>
          <a:p>
            <a:pPr marL="0" marR="0">
              <a:lnSpc>
                <a:spcPts val="1604"/>
              </a:lnSpc>
              <a:spcBef>
                <a:spcPts val="7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EUKFPK+Wingdings"/>
                <a:cs typeface="EUKFPK+Wingdings"/>
              </a:rPr>
              <a:t></a:t>
            </a:r>
            <a:r>
              <a:rPr dirty="0" sz="1400" spc="6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поддержка</a:t>
            </a:r>
            <a:r>
              <a:rPr dirty="0" sz="1400" spc="-34" b="1">
                <a:solidFill>
                  <a:srgbClr val="000000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учительства</a:t>
            </a:r>
          </a:p>
          <a:p>
            <a:pPr marL="0" marR="0">
              <a:lnSpc>
                <a:spcPts val="1604"/>
              </a:lnSpc>
              <a:spcBef>
                <a:spcPts val="74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EUKFPK+Wingdings"/>
                <a:cs typeface="EUKFPK+Wingdings"/>
              </a:rPr>
              <a:t></a:t>
            </a:r>
            <a:r>
              <a:rPr dirty="0" sz="1400" spc="6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участие</a:t>
            </a:r>
            <a:r>
              <a:rPr dirty="0" sz="1400" spc="-1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каждого</a:t>
            </a:r>
            <a:r>
              <a:rPr dirty="0" sz="1400" spc="-27" b="1">
                <a:solidFill>
                  <a:srgbClr val="000000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в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создании</a:t>
            </a:r>
          </a:p>
          <a:p>
            <a:pPr marL="286511" marR="0">
              <a:lnSpc>
                <a:spcPts val="1604"/>
              </a:lnSpc>
              <a:spcBef>
                <a:spcPts val="24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комфортного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и</a:t>
            </a:r>
            <a:r>
              <a:rPr dirty="0" sz="1400" spc="-26" b="1">
                <a:solidFill>
                  <a:srgbClr val="000000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безопасного</a:t>
            </a:r>
          </a:p>
          <a:p>
            <a:pPr marL="286511" marR="0">
              <a:lnSpc>
                <a:spcPts val="1604"/>
              </a:lnSpc>
              <a:spcBef>
                <a:spcPts val="75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школьного</a:t>
            </a:r>
            <a:r>
              <a:rPr dirty="0" sz="1400" spc="-28" b="1">
                <a:solidFill>
                  <a:srgbClr val="000000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климата</a:t>
            </a:r>
            <a:r>
              <a:rPr dirty="0" sz="1400" spc="-16" b="1">
                <a:solidFill>
                  <a:srgbClr val="000000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(детско</a:t>
            </a:r>
            <a:r>
              <a:rPr dirty="0" sz="1400" b="1">
                <a:solidFill>
                  <a:srgbClr val="000000"/>
                </a:solidFill>
                <a:latin typeface="VHKWQE+Arial Narrow Bold"/>
                <a:cs typeface="VHKWQE+Arial Narrow Bold"/>
              </a:rPr>
              <a:t>-</a:t>
            </a:r>
          </a:p>
          <a:p>
            <a:pPr marL="286511" marR="0">
              <a:lnSpc>
                <a:spcPts val="1604"/>
              </a:lnSpc>
              <a:spcBef>
                <a:spcPts val="75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взрослая</a:t>
            </a:r>
            <a:r>
              <a:rPr dirty="0" sz="1400" spc="-22" b="1">
                <a:solidFill>
                  <a:srgbClr val="000000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общность)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726938" y="4528901"/>
            <a:ext cx="1734657" cy="4911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6352" marR="0">
              <a:lnSpc>
                <a:spcPts val="18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1f4e79"/>
                </a:solidFill>
                <a:latin typeface="HWAQAU+Arial Black"/>
                <a:cs typeface="HWAQAU+Arial Black"/>
              </a:rPr>
              <a:t>ЗДОРОВЬЕ</a:t>
            </a:r>
          </a:p>
          <a:p>
            <a:pPr marL="0" marR="0">
              <a:lnSpc>
                <a:spcPts val="1571"/>
              </a:lnSpc>
              <a:spcBef>
                <a:spcPts val="16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BVFDKL+Arial"/>
                <a:cs typeface="BVFDKL+Arial"/>
              </a:rPr>
              <a:t>здоровье</a:t>
            </a:r>
            <a:r>
              <a:rPr dirty="0" sz="1400" spc="-46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400">
                <a:solidFill>
                  <a:srgbClr val="000000"/>
                </a:solidFill>
                <a:latin typeface="BVFDKL+Arial"/>
                <a:cs typeface="BVFDKL+Arial"/>
              </a:rPr>
              <a:t>сохраняй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104631" y="4528901"/>
            <a:ext cx="2434284" cy="4911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1170" marR="0">
              <a:lnSpc>
                <a:spcPts val="18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1f4e79"/>
                </a:solidFill>
                <a:latin typeface="HWAQAU+Arial Black"/>
                <a:cs typeface="HWAQAU+Arial Black"/>
              </a:rPr>
              <a:t>ВОСПИТАНИЕ</a:t>
            </a:r>
          </a:p>
          <a:p>
            <a:pPr marL="0" marR="0">
              <a:lnSpc>
                <a:spcPts val="1571"/>
              </a:lnSpc>
              <a:spcBef>
                <a:spcPts val="16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BVFDKL+Arial"/>
                <a:cs typeface="BVFDKL+Arial"/>
              </a:rPr>
              <a:t>традиции</a:t>
            </a:r>
            <a:r>
              <a:rPr dirty="0" sz="14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400">
                <a:solidFill>
                  <a:srgbClr val="000000"/>
                </a:solidFill>
                <a:latin typeface="BVFDKL+Arial"/>
                <a:cs typeface="BVFDKL+Arial"/>
              </a:rPr>
              <a:t>храни</a:t>
            </a:r>
            <a:r>
              <a:rPr dirty="0" sz="14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400">
                <a:solidFill>
                  <a:srgbClr val="000000"/>
                </a:solidFill>
                <a:latin typeface="BVFDKL+Arial"/>
                <a:cs typeface="BVFDKL+Arial"/>
              </a:rPr>
              <a:t>и</a:t>
            </a:r>
            <a:r>
              <a:rPr dirty="0" sz="14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400">
                <a:solidFill>
                  <a:srgbClr val="000000"/>
                </a:solidFill>
                <a:latin typeface="BVFDKL+Arial"/>
                <a:cs typeface="BVFDKL+Arial"/>
              </a:rPr>
              <a:t>создавай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807966" y="5104973"/>
            <a:ext cx="1030815" cy="27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8000"/>
                </a:solidFill>
                <a:latin typeface="HWAQAU+Arial Black"/>
                <a:cs typeface="HWAQAU+Arial Black"/>
              </a:rPr>
              <a:t>УЧИТЕЛЬ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782689" y="5104973"/>
            <a:ext cx="2157158" cy="27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8000"/>
                </a:solidFill>
                <a:latin typeface="HWAQAU+Arial Black"/>
                <a:cs typeface="HWAQAU+Arial Black"/>
              </a:rPr>
              <a:t>ШКОЛЬНЫЙ</a:t>
            </a:r>
            <a:r>
              <a:rPr dirty="0" sz="1300" spc="35">
                <a:solidFill>
                  <a:srgbClr val="008000"/>
                </a:solidFill>
                <a:latin typeface="HWAQAU+Arial Black"/>
                <a:cs typeface="HWAQAU+Arial Black"/>
              </a:rPr>
              <a:t> </a:t>
            </a:r>
            <a:r>
              <a:rPr dirty="0" sz="1300">
                <a:solidFill>
                  <a:srgbClr val="008000"/>
                </a:solidFill>
                <a:latin typeface="HWAQAU+Arial Black"/>
                <a:cs typeface="HWAQAU+Arial Black"/>
              </a:rPr>
              <a:t>КЛИМАТ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423527" y="5104973"/>
            <a:ext cx="2756548" cy="27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8000"/>
                </a:solidFill>
                <a:latin typeface="HWAQAU+Arial Black"/>
                <a:cs typeface="HWAQAU+Arial Black"/>
              </a:rPr>
              <a:t>ОБРАЗОВАТЕЛЬНАЯ</a:t>
            </a:r>
            <a:r>
              <a:rPr dirty="0" sz="1300" spc="65">
                <a:solidFill>
                  <a:srgbClr val="008000"/>
                </a:solidFill>
                <a:latin typeface="HWAQAU+Arial Black"/>
                <a:cs typeface="HWAQAU+Arial Black"/>
              </a:rPr>
              <a:t> </a:t>
            </a:r>
            <a:r>
              <a:rPr dirty="0" sz="1300">
                <a:solidFill>
                  <a:srgbClr val="008000"/>
                </a:solidFill>
                <a:latin typeface="HWAQAU+Arial Black"/>
                <a:cs typeface="HWAQAU+Arial Black"/>
              </a:rPr>
              <a:t>СРЕДА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54787" y="5702651"/>
            <a:ext cx="2719793" cy="6692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EUKFPK+Wingdings"/>
                <a:cs typeface="EUKFPK+Wingdings"/>
              </a:rPr>
              <a:t></a:t>
            </a:r>
            <a:r>
              <a:rPr dirty="0" sz="1400" spc="6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конструирование</a:t>
            </a:r>
            <a:r>
              <a:rPr dirty="0" sz="1400" spc="-34" b="1">
                <a:solidFill>
                  <a:srgbClr val="000000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современной</a:t>
            </a:r>
          </a:p>
          <a:p>
            <a:pPr marL="286511" marR="0">
              <a:lnSpc>
                <a:spcPts val="1604"/>
              </a:lnSpc>
              <a:spcBef>
                <a:spcPts val="76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образовательной</a:t>
            </a:r>
            <a:r>
              <a:rPr dirty="0" sz="1400" spc="-27" b="1">
                <a:solidFill>
                  <a:srgbClr val="000000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среды</a:t>
            </a:r>
          </a:p>
          <a:p>
            <a:pPr marL="286511" marR="0">
              <a:lnSpc>
                <a:spcPts val="1604"/>
              </a:lnSpc>
              <a:spcBef>
                <a:spcPts val="75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(обучение,</a:t>
            </a:r>
            <a:r>
              <a:rPr dirty="0" sz="1400" spc="-19" b="1">
                <a:solidFill>
                  <a:srgbClr val="000000"/>
                </a:solidFill>
                <a:latin typeface="JKLPOO+Arial Narrow Bold"/>
                <a:cs typeface="JKLPOO+Arial Narrow 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опыт,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021582" y="6079362"/>
            <a:ext cx="5244456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BVFDKL+Arial"/>
                <a:cs typeface="BVFDKL+Arial"/>
              </a:rPr>
              <a:t>Учителями</a:t>
            </a:r>
            <a:r>
              <a:rPr dirty="0" sz="14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400">
                <a:solidFill>
                  <a:srgbClr val="000000"/>
                </a:solidFill>
                <a:latin typeface="BVFDKL+Arial"/>
                <a:cs typeface="BVFDKL+Arial"/>
              </a:rPr>
              <a:t>славится</a:t>
            </a:r>
            <a:r>
              <a:rPr dirty="0" sz="1400" spc="-22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400">
                <a:solidFill>
                  <a:srgbClr val="000000"/>
                </a:solidFill>
                <a:latin typeface="BVFDKL+Arial"/>
                <a:cs typeface="BVFDKL+Arial"/>
              </a:rPr>
              <a:t>Россия!</a:t>
            </a:r>
            <a:r>
              <a:rPr dirty="0" sz="1400" spc="11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400">
                <a:solidFill>
                  <a:srgbClr val="000000"/>
                </a:solidFill>
                <a:latin typeface="BVFDKL+Arial"/>
                <a:cs typeface="BVFDKL+Arial"/>
              </a:rPr>
              <a:t>Важней</a:t>
            </a:r>
            <a:r>
              <a:rPr dirty="0" sz="14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400">
                <a:solidFill>
                  <a:srgbClr val="000000"/>
                </a:solidFill>
                <a:latin typeface="BVFDKL+Arial"/>
                <a:cs typeface="BVFDKL+Arial"/>
              </a:rPr>
              <a:t>всего</a:t>
            </a:r>
            <a:r>
              <a:rPr dirty="0" sz="1400" spc="-15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400">
                <a:solidFill>
                  <a:srgbClr val="000000"/>
                </a:solidFill>
                <a:latin typeface="BVFDKL+Arial"/>
                <a:cs typeface="BVFDKL+Arial"/>
              </a:rPr>
              <a:t>погода</a:t>
            </a:r>
            <a:r>
              <a:rPr dirty="0" sz="1400" spc="-17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400">
                <a:solidFill>
                  <a:srgbClr val="000000"/>
                </a:solidFill>
                <a:latin typeface="BVFDKL+Arial"/>
                <a:cs typeface="BVFDKL+Arial"/>
              </a:rPr>
              <a:t>в</a:t>
            </a:r>
            <a:r>
              <a:rPr dirty="0" sz="14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400">
                <a:solidFill>
                  <a:srgbClr val="000000"/>
                </a:solidFill>
                <a:latin typeface="BVFDKL+Arial"/>
                <a:cs typeface="BVFDKL+Arial"/>
              </a:rPr>
              <a:t>школе!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435719" y="6079362"/>
            <a:ext cx="2657954" cy="23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BVFDKL+Arial"/>
                <a:cs typeface="BVFDKL+Arial"/>
              </a:rPr>
              <a:t>«Среда»</a:t>
            </a:r>
            <a:r>
              <a:rPr dirty="0" sz="1400" spc="-28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400">
                <a:solidFill>
                  <a:srgbClr val="000000"/>
                </a:solidFill>
                <a:latin typeface="BVFDKL+Arial"/>
                <a:cs typeface="BVFDKL+Arial"/>
              </a:rPr>
              <a:t>семь</a:t>
            </a:r>
            <a:r>
              <a:rPr dirty="0" sz="1400" spc="-16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400">
                <a:solidFill>
                  <a:srgbClr val="000000"/>
                </a:solidFill>
                <a:latin typeface="BVFDKL+Arial"/>
                <a:cs typeface="BVFDKL+Arial"/>
              </a:rPr>
              <a:t>дней</a:t>
            </a:r>
            <a:r>
              <a:rPr dirty="0" sz="14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400">
                <a:solidFill>
                  <a:srgbClr val="000000"/>
                </a:solidFill>
                <a:latin typeface="BVFDKL+Arial"/>
                <a:cs typeface="BVFDKL+Arial"/>
              </a:rPr>
              <a:t>в</a:t>
            </a:r>
            <a:r>
              <a:rPr dirty="0" sz="1400">
                <a:solidFill>
                  <a:srgbClr val="000000"/>
                </a:solidFill>
                <a:latin typeface="BVFDKL+Arial"/>
                <a:cs typeface="BVFDKL+Arial"/>
              </a:rPr>
              <a:t> </a:t>
            </a:r>
            <a:r>
              <a:rPr dirty="0" sz="1400">
                <a:solidFill>
                  <a:srgbClr val="000000"/>
                </a:solidFill>
                <a:latin typeface="BVFDKL+Arial"/>
                <a:cs typeface="BVFDKL+Arial"/>
              </a:rPr>
              <a:t>неделю!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41299" y="6343320"/>
            <a:ext cx="1249673" cy="2419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JKLPOO+Arial Narrow Bold"/>
                <a:cs typeface="JKLPOO+Arial Narrow Bold"/>
              </a:rPr>
              <a:t>демонстрация)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2021312" y="6600522"/>
            <a:ext cx="272755" cy="2798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808080"/>
                </a:solidFill>
                <a:latin typeface="TKTCNE+Arial"/>
                <a:cs typeface="TKTCNE+Arial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751" y="25888"/>
            <a:ext cx="6627860" cy="5920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1f377b"/>
                </a:solidFill>
                <a:latin typeface="EFJFST+Calibri Bold"/>
                <a:cs typeface="EFJFST+Calibri Bold"/>
              </a:rPr>
              <a:t>Единое</a:t>
            </a:r>
            <a:r>
              <a:rPr dirty="0" sz="1800" b="1">
                <a:solidFill>
                  <a:srgbClr val="1f377b"/>
                </a:solidFill>
                <a:latin typeface="EFJFST+Calibri Bold"/>
                <a:cs typeface="EFJFST+Calibri Bold"/>
              </a:rPr>
              <a:t> </a:t>
            </a:r>
            <a:r>
              <a:rPr dirty="0" sz="1800" b="1">
                <a:solidFill>
                  <a:srgbClr val="1f377b"/>
                </a:solidFill>
                <a:latin typeface="EFJFST+Calibri Bold"/>
                <a:cs typeface="EFJFST+Calibri Bold"/>
              </a:rPr>
              <a:t>образовательное</a:t>
            </a:r>
            <a:r>
              <a:rPr dirty="0" sz="1800" spc="-43" b="1">
                <a:solidFill>
                  <a:srgbClr val="1f377b"/>
                </a:solidFill>
                <a:latin typeface="EFJFST+Calibri Bold"/>
                <a:cs typeface="EFJFST+Calibri Bold"/>
              </a:rPr>
              <a:t> </a:t>
            </a:r>
            <a:r>
              <a:rPr dirty="0" sz="1800" b="1">
                <a:solidFill>
                  <a:srgbClr val="1f377b"/>
                </a:solidFill>
                <a:latin typeface="EFJFST+Calibri Bold"/>
                <a:cs typeface="EFJFST+Calibri Bold"/>
              </a:rPr>
              <a:t>пространство</a:t>
            </a:r>
            <a:r>
              <a:rPr dirty="0" sz="1800" spc="-24" b="1">
                <a:solidFill>
                  <a:srgbClr val="1f377b"/>
                </a:solidFill>
                <a:latin typeface="EFJFST+Calibri Bold"/>
                <a:cs typeface="EFJFST+Calibri Bold"/>
              </a:rPr>
              <a:t> </a:t>
            </a:r>
            <a:r>
              <a:rPr dirty="0" sz="1800" b="1">
                <a:solidFill>
                  <a:srgbClr val="1f377b"/>
                </a:solidFill>
                <a:latin typeface="EFJFST+Calibri Bold"/>
                <a:cs typeface="EFJFST+Calibri Bold"/>
              </a:rPr>
              <a:t>(обучение</a:t>
            </a:r>
            <a:r>
              <a:rPr dirty="0" sz="1800" b="1">
                <a:solidFill>
                  <a:srgbClr val="1f377b"/>
                </a:solidFill>
                <a:latin typeface="EFJFST+Calibri Bold"/>
                <a:cs typeface="EFJFST+Calibri Bold"/>
              </a:rPr>
              <a:t> </a:t>
            </a:r>
            <a:r>
              <a:rPr dirty="0" sz="1800" b="1">
                <a:solidFill>
                  <a:srgbClr val="1f377b"/>
                </a:solidFill>
                <a:latin typeface="EFJFST+Calibri Bold"/>
                <a:cs typeface="EFJFST+Calibri Bold"/>
              </a:rPr>
              <a:t>и</a:t>
            </a:r>
            <a:r>
              <a:rPr dirty="0" sz="1800" spc="-30" b="1">
                <a:solidFill>
                  <a:srgbClr val="1f377b"/>
                </a:solidFill>
                <a:latin typeface="EFJFST+Calibri Bold"/>
                <a:cs typeface="EFJFST+Calibri Bold"/>
              </a:rPr>
              <a:t> </a:t>
            </a:r>
            <a:r>
              <a:rPr dirty="0" sz="1800" b="1">
                <a:solidFill>
                  <a:srgbClr val="1f377b"/>
                </a:solidFill>
                <a:latin typeface="EFJFST+Calibri Bold"/>
                <a:cs typeface="EFJFST+Calibri Bold"/>
              </a:rPr>
              <a:t>воспитание):</a:t>
            </a:r>
          </a:p>
          <a:p>
            <a:pPr marL="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1f377b"/>
                </a:solidFill>
                <a:latin typeface="EFJFST+Calibri Bold"/>
                <a:cs typeface="EFJFST+Calibri Bold"/>
              </a:rPr>
              <a:t>критерии</a:t>
            </a:r>
            <a:r>
              <a:rPr dirty="0" sz="1800" spc="-31" b="1">
                <a:solidFill>
                  <a:srgbClr val="1f377b"/>
                </a:solidFill>
                <a:latin typeface="EFJFST+Calibri Bold"/>
                <a:cs typeface="EFJFST+Calibri Bold"/>
              </a:rPr>
              <a:t> </a:t>
            </a:r>
            <a:r>
              <a:rPr dirty="0" sz="1800" b="1">
                <a:solidFill>
                  <a:srgbClr val="1f377b"/>
                </a:solidFill>
                <a:latin typeface="EFJFST+Calibri Bold"/>
                <a:cs typeface="EFJFST+Calibri Bold"/>
              </a:rPr>
              <a:t>образа</a:t>
            </a:r>
            <a:r>
              <a:rPr dirty="0" sz="1800" spc="-16" b="1">
                <a:solidFill>
                  <a:srgbClr val="1f377b"/>
                </a:solidFill>
                <a:latin typeface="EFJFST+Calibri Bold"/>
                <a:cs typeface="EFJFST+Calibri Bold"/>
              </a:rPr>
              <a:t> </a:t>
            </a:r>
            <a:r>
              <a:rPr dirty="0" sz="1800" b="1">
                <a:solidFill>
                  <a:srgbClr val="1f377b"/>
                </a:solidFill>
                <a:latin typeface="EFJFST+Calibri Bold"/>
                <a:cs typeface="EFJFST+Calibri Bold"/>
              </a:rPr>
              <a:t>будущего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62516" y="88400"/>
            <a:ext cx="2790638" cy="4519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1.</a:t>
            </a:r>
            <a:r>
              <a:rPr dirty="0" sz="900" spc="913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Психологический</a:t>
            </a:r>
            <a:r>
              <a:rPr dirty="0" sz="900" spc="-25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комфорт</a:t>
            </a:r>
            <a:r>
              <a:rPr dirty="0" sz="900" spc="-14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для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всех</a:t>
            </a:r>
            <a:r>
              <a:rPr dirty="0" sz="900" spc="-17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(«социально</a:t>
            </a: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-</a:t>
            </a:r>
          </a:p>
          <a:p>
            <a:pPr marL="22860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педагогическая</a:t>
            </a:r>
            <a:r>
              <a:rPr dirty="0" sz="900" spc="-44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служба»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(психолог,</a:t>
            </a:r>
            <a:r>
              <a:rPr dirty="0" sz="900" spc="-21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логопед,</a:t>
            </a:r>
          </a:p>
          <a:p>
            <a:pPr marL="22860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дефектолог,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медсестра).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21880" y="233815"/>
            <a:ext cx="2081835" cy="4519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1.</a:t>
            </a:r>
            <a:r>
              <a:rPr dirty="0" sz="900" spc="914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Трансформируемое</a:t>
            </a:r>
            <a:r>
              <a:rPr dirty="0" sz="900" spc="-1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зонированное</a:t>
            </a:r>
          </a:p>
          <a:p>
            <a:pPr marL="228853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пространство,</a:t>
            </a:r>
            <a:r>
              <a:rPr dirty="0" sz="900" spc="-29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архитектурная</a:t>
            </a:r>
          </a:p>
          <a:p>
            <a:pPr marL="228853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доступность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94732" y="377020"/>
            <a:ext cx="1910428" cy="3449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1.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Система</a:t>
            </a:r>
            <a:r>
              <a:rPr dirty="0" sz="1000" spc="28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профпроб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в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разных</a:t>
            </a:r>
          </a:p>
          <a:p>
            <a:pPr marL="2286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профессиях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462516" y="499880"/>
            <a:ext cx="2574164" cy="4519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2.</a:t>
            </a:r>
            <a:r>
              <a:rPr dirty="0" sz="900" spc="913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Кабинет</a:t>
            </a:r>
            <a:r>
              <a:rPr dirty="0" sz="900" spc="-23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педагога</a:t>
            </a: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-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психолога</a:t>
            </a:r>
            <a:r>
              <a:rPr dirty="0" sz="900" spc="-47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для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проведения</a:t>
            </a:r>
          </a:p>
          <a:p>
            <a:pPr marL="22860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коррекционно</a:t>
            </a: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-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развивающих</a:t>
            </a:r>
            <a:r>
              <a:rPr dirty="0" sz="900" spc="-39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занятий</a:t>
            </a:r>
            <a:r>
              <a:rPr dirty="0" sz="900" spc="-45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и</a:t>
            </a:r>
          </a:p>
          <a:p>
            <a:pPr marL="22860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проведения</a:t>
            </a:r>
            <a:r>
              <a:rPr dirty="0" sz="900" spc="-16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консультаций.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99462" y="520327"/>
            <a:ext cx="2491208" cy="452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1.</a:t>
            </a:r>
            <a:r>
              <a:rPr dirty="0" sz="900" spc="913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Рабочая</a:t>
            </a:r>
            <a:r>
              <a:rPr dirty="0" sz="900" spc="-33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программа</a:t>
            </a:r>
            <a:r>
              <a:rPr dirty="0" sz="900" spc="-11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воспитания</a:t>
            </a:r>
          </a:p>
          <a:p>
            <a:pPr marL="0" marR="0">
              <a:lnSpc>
                <a:spcPts val="1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2.</a:t>
            </a:r>
            <a:r>
              <a:rPr dirty="0" sz="900" spc="913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Календарный</a:t>
            </a:r>
            <a:r>
              <a:rPr dirty="0" sz="900" spc="-19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план</a:t>
            </a:r>
            <a:r>
              <a:rPr dirty="0" sz="900" spc="-1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воспитательной</a:t>
            </a:r>
            <a:r>
              <a:rPr dirty="0" sz="900" spc="-31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работы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3.</a:t>
            </a:r>
            <a:r>
              <a:rPr dirty="0" sz="900" spc="913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Советник</a:t>
            </a:r>
            <a:r>
              <a:rPr dirty="0" sz="900" spc="-34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по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воспитанию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21880" y="645295"/>
            <a:ext cx="2299576" cy="726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2.</a:t>
            </a:r>
            <a:r>
              <a:rPr dirty="0" sz="900" spc="914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ЦОС</a:t>
            </a:r>
            <a:r>
              <a:rPr dirty="0" sz="900" spc="-13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(поддержка</a:t>
            </a:r>
            <a:r>
              <a:rPr dirty="0" sz="900" spc="-21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всех</a:t>
            </a:r>
            <a:r>
              <a:rPr dirty="0" sz="900" spc="-17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активностей)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3.</a:t>
            </a:r>
            <a:r>
              <a:rPr dirty="0" sz="900" spc="914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Кванториум/Точка</a:t>
            </a:r>
            <a:r>
              <a:rPr dirty="0" sz="900" spc="-47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роста</a:t>
            </a:r>
          </a:p>
          <a:p>
            <a:pPr marL="0" marR="0">
              <a:lnSpc>
                <a:spcPts val="1082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4.</a:t>
            </a:r>
            <a:r>
              <a:rPr dirty="0" sz="900" spc="914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Сцена</a:t>
            </a:r>
            <a:r>
              <a:rPr dirty="0" sz="900" spc="-24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(театр,</a:t>
            </a:r>
            <a:r>
              <a:rPr dirty="0" sz="900" spc="15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конференция,</a:t>
            </a:r>
            <a:r>
              <a:rPr dirty="0" sz="900" spc="-34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 spc="-16">
                <a:solidFill>
                  <a:srgbClr val="000000"/>
                </a:solidFill>
                <a:latin typeface="UWJUQQ+Calibri"/>
                <a:cs typeface="UWJUQQ+Calibri"/>
              </a:rPr>
              <a:t>фестивал</a:t>
            </a:r>
            <a:r>
              <a:rPr dirty="0" sz="2050" baseline="7444" spc="-319">
                <a:solidFill>
                  <a:srgbClr val="000000"/>
                </a:solidFill>
                <a:latin typeface="PFMNCH+Calibri"/>
                <a:cs typeface="PFMNCH+Calibri"/>
              </a:rPr>
              <a:t>3</a:t>
            </a:r>
            <a:r>
              <a:rPr dirty="0" sz="900" spc="-104">
                <a:solidFill>
                  <a:srgbClr val="000000"/>
                </a:solidFill>
                <a:latin typeface="UWJUQQ+Calibri"/>
                <a:cs typeface="UWJUQQ+Calibri"/>
              </a:rPr>
              <a:t>ь</a:t>
            </a:r>
            <a:r>
              <a:rPr dirty="0" sz="2050" baseline="7444" spc="-116">
                <a:solidFill>
                  <a:srgbClr val="000000"/>
                </a:solidFill>
                <a:latin typeface="PFMNCH+Calibri"/>
                <a:cs typeface="PFMNCH+Calibri"/>
              </a:rPr>
              <a:t>.</a:t>
            </a: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)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5.</a:t>
            </a:r>
            <a:r>
              <a:rPr dirty="0" sz="900" spc="914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Спортивная</a:t>
            </a:r>
            <a:r>
              <a:rPr dirty="0" sz="900" spc="-31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инфраструктура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6.</a:t>
            </a:r>
            <a:r>
              <a:rPr dirty="0" sz="900" spc="914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Школьное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кафе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94732" y="681820"/>
            <a:ext cx="2442887" cy="14119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2.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Тематические</a:t>
            </a:r>
            <a:r>
              <a:rPr dirty="0" sz="1000" spc="35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экскурсии</a:t>
            </a:r>
            <a:r>
              <a:rPr dirty="0" sz="1000" spc="-23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и</a:t>
            </a:r>
            <a:r>
              <a:rPr dirty="0" sz="1000" spc="-11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события</a:t>
            </a:r>
            <a:r>
              <a:rPr dirty="0" sz="1000" spc="22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с</a:t>
            </a:r>
          </a:p>
          <a:p>
            <a:pPr marL="2286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участием</a:t>
            </a:r>
            <a:r>
              <a:rPr dirty="0" sz="1000" spc="11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профессиональных</a:t>
            </a:r>
          </a:p>
          <a:p>
            <a:pPr marL="2286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сообществ,</a:t>
            </a:r>
            <a:r>
              <a:rPr dirty="0" sz="1000" spc="29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бизнеса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3.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Программа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«Билет</a:t>
            </a:r>
            <a:r>
              <a:rPr dirty="0" sz="1000" spc="11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в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будущее»</a:t>
            </a:r>
          </a:p>
          <a:p>
            <a:pPr marL="0" marR="0">
              <a:lnSpc>
                <a:spcPts val="120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4.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Сетевые</a:t>
            </a:r>
            <a:r>
              <a:rPr dirty="0" sz="1000" spc="35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программы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профориентации</a:t>
            </a:r>
          </a:p>
          <a:p>
            <a:pPr marL="2286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совместно</a:t>
            </a:r>
            <a:r>
              <a:rPr dirty="0" sz="1000" spc="28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с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колледжами,</a:t>
            </a:r>
            <a:r>
              <a:rPr dirty="0" sz="1000" spc="3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вузами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5.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Психологическое</a:t>
            </a:r>
            <a:r>
              <a:rPr dirty="0" sz="1000" spc="2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и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тьюторское</a:t>
            </a:r>
          </a:p>
          <a:p>
            <a:pPr marL="2286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сопровождение</a:t>
            </a:r>
            <a:r>
              <a:rPr dirty="0" sz="1000" spc="35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выбора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профессии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6.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Вовлечение</a:t>
            </a:r>
            <a:r>
              <a:rPr dirty="0" sz="1000" spc="48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семьи</a:t>
            </a:r>
            <a:r>
              <a:rPr dirty="0" sz="1000" spc="14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в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691116" y="911360"/>
            <a:ext cx="1645094" cy="1776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Антибуллинговые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программы.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299462" y="932061"/>
            <a:ext cx="2639428" cy="1138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4.</a:t>
            </a:r>
            <a:r>
              <a:rPr dirty="0" sz="900" spc="913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Штаб</a:t>
            </a:r>
            <a:r>
              <a:rPr dirty="0" sz="900" spc="-11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воспитательной</a:t>
            </a:r>
            <a:r>
              <a:rPr dirty="0" sz="900" spc="-19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работы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5.</a:t>
            </a:r>
            <a:r>
              <a:rPr dirty="0" sz="900" spc="913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Единые</a:t>
            </a:r>
            <a:r>
              <a:rPr dirty="0" sz="900" spc="-31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подходы</a:t>
            </a:r>
            <a:r>
              <a:rPr dirty="0" sz="900" spc="-21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к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работе</a:t>
            </a:r>
            <a:r>
              <a:rPr dirty="0" sz="900" spc="-16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с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родительским</a:t>
            </a:r>
          </a:p>
          <a:p>
            <a:pPr marL="22860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сообществом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6.</a:t>
            </a:r>
            <a:r>
              <a:rPr dirty="0" sz="900" spc="913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Комната</a:t>
            </a:r>
            <a:r>
              <a:rPr dirty="0" sz="900" spc="167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детских</a:t>
            </a:r>
            <a:r>
              <a:rPr dirty="0" sz="900" spc="-19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инициатив/ученического</a:t>
            </a:r>
          </a:p>
          <a:p>
            <a:pPr marL="22860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самоуправления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7.</a:t>
            </a:r>
            <a:r>
              <a:rPr dirty="0" sz="900" spc="913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Государственная</a:t>
            </a:r>
            <a:r>
              <a:rPr dirty="0" sz="900" spc="-41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символика</a:t>
            </a:r>
            <a:r>
              <a:rPr dirty="0" sz="900" spc="-35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(флаг,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герб,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гимн</a:t>
            </a: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)</a:t>
            </a:r>
          </a:p>
          <a:p>
            <a:pPr marL="22860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(официальные</a:t>
            </a:r>
            <a:r>
              <a:rPr dirty="0" sz="900" spc="-3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церемонии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и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торжественные</a:t>
            </a:r>
          </a:p>
          <a:p>
            <a:pPr marL="228600" marR="0">
              <a:lnSpc>
                <a:spcPts val="1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мероприятия)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51560" y="952777"/>
            <a:ext cx="1058179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8000"/>
                </a:solidFill>
                <a:latin typeface="OCUHTC+Arial Bold"/>
                <a:cs typeface="OCUHTC+Arial Bold"/>
              </a:rPr>
              <a:t>Базовый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462516" y="1048520"/>
            <a:ext cx="2786229" cy="1000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4.</a:t>
            </a:r>
            <a:r>
              <a:rPr dirty="0" sz="900" spc="913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Зона</a:t>
            </a:r>
            <a:r>
              <a:rPr dirty="0" sz="900" spc="-25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отдыха</a:t>
            </a:r>
            <a:r>
              <a:rPr dirty="0" sz="900" spc="-23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(школа</a:t>
            </a:r>
            <a:r>
              <a:rPr dirty="0" sz="900" spc="-25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полного</a:t>
            </a:r>
            <a:r>
              <a:rPr dirty="0" sz="900" spc="-19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дня</a:t>
            </a: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).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5.</a:t>
            </a:r>
            <a:r>
              <a:rPr dirty="0" sz="900" spc="913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Создание</a:t>
            </a:r>
            <a:r>
              <a:rPr dirty="0" sz="900" spc="-39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«Центра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здоровья»</a:t>
            </a:r>
            <a:r>
              <a:rPr dirty="0" sz="900" spc="-31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(бассейн</a:t>
            </a: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;</a:t>
            </a:r>
          </a:p>
          <a:p>
            <a:pPr marL="228600" marR="0">
              <a:lnSpc>
                <a:spcPts val="1082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танцевальные</a:t>
            </a:r>
            <a:r>
              <a:rPr dirty="0" sz="900" spc="-15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классы</a:t>
            </a: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;</a:t>
            </a:r>
            <a:r>
              <a:rPr dirty="0" sz="900" spc="-36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соляная</a:t>
            </a:r>
            <a:r>
              <a:rPr dirty="0" sz="900" spc="-33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пещера;</a:t>
            </a:r>
            <a:r>
              <a:rPr dirty="0" sz="900" spc="213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кабинет</a:t>
            </a:r>
          </a:p>
          <a:p>
            <a:pPr marL="22860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«Наш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организм»</a:t>
            </a:r>
            <a:r>
              <a:rPr dirty="0" sz="900" spc="-29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(изучение</a:t>
            </a:r>
            <a:r>
              <a:rPr dirty="0" sz="900" spc="-17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питания</a:t>
            </a: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);</a:t>
            </a:r>
            <a:r>
              <a:rPr dirty="0" sz="900" spc="-38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скалодром</a:t>
            </a: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;</a:t>
            </a:r>
          </a:p>
          <a:p>
            <a:pPr marL="22860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интерактивная</a:t>
            </a:r>
            <a:r>
              <a:rPr dirty="0" sz="900" spc="-27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комната</a:t>
            </a:r>
            <a:r>
              <a:rPr dirty="0" sz="900" spc="-37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(комната</a:t>
            </a:r>
            <a:r>
              <a:rPr dirty="0" sz="900" spc="-37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тишины).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6.</a:t>
            </a:r>
            <a:r>
              <a:rPr dirty="0" sz="900" spc="913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Эмоциональная</a:t>
            </a:r>
            <a:r>
              <a:rPr dirty="0" sz="900" spc="-41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поддержка</a:t>
            </a:r>
            <a:r>
              <a:rPr dirty="0" sz="900" spc="-21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в</a:t>
            </a:r>
            <a:r>
              <a:rPr dirty="0" sz="900" spc="-11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период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сдачи</a:t>
            </a:r>
          </a:p>
          <a:p>
            <a:pPr marL="22860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экзаменов.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51560" y="1105177"/>
            <a:ext cx="997114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8000"/>
                </a:solidFill>
                <a:latin typeface="OCUHTC+Arial Bold"/>
                <a:cs typeface="OCUHTC+Arial Bold"/>
              </a:rPr>
              <a:t>уровень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421880" y="1331349"/>
            <a:ext cx="2247087" cy="726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7.</a:t>
            </a:r>
            <a:r>
              <a:rPr dirty="0" sz="900" spc="914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Школьный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сад</a:t>
            </a:r>
            <a:r>
              <a:rPr dirty="0" sz="900" spc="-22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(огород)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8.</a:t>
            </a:r>
            <a:r>
              <a:rPr dirty="0" sz="900" spc="914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«Белый</a:t>
            </a:r>
            <a:r>
              <a:rPr dirty="0" sz="900" spc="2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интернет»,</a:t>
            </a:r>
            <a:r>
              <a:rPr dirty="0" sz="900" spc="219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ограничение</a:t>
            </a:r>
          </a:p>
          <a:p>
            <a:pPr marL="228853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использования</a:t>
            </a:r>
            <a:r>
              <a:rPr dirty="0" sz="900" spc="-42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мобильных</a:t>
            </a:r>
            <a:r>
              <a:rPr dirty="0" sz="900" spc="-19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телефонов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9.</a:t>
            </a:r>
            <a:r>
              <a:rPr dirty="0" sz="900" spc="914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Государственно</a:t>
            </a: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-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общественное</a:t>
            </a:r>
          </a:p>
          <a:p>
            <a:pPr marL="228853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управление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31112" y="1547518"/>
            <a:ext cx="980883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BVFDKL+Arial"/>
                <a:cs typeface="BVFDKL+Arial"/>
              </a:rPr>
              <a:t>Средний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31112" y="1699642"/>
            <a:ext cx="918296" cy="264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BVFDKL+Arial"/>
                <a:cs typeface="BVFDKL+Arial"/>
              </a:rPr>
              <a:t>уровень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299462" y="2029595"/>
            <a:ext cx="2969680" cy="5891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8.</a:t>
            </a:r>
            <a:r>
              <a:rPr dirty="0" sz="900" spc="913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Ученическое</a:t>
            </a:r>
            <a:r>
              <a:rPr dirty="0" sz="900" spc="-16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самоуправление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9.</a:t>
            </a:r>
            <a:r>
              <a:rPr dirty="0" sz="900" spc="913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Детские</a:t>
            </a:r>
            <a:r>
              <a:rPr dirty="0" sz="900" spc="-16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и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молодежные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общественные</a:t>
            </a:r>
            <a:r>
              <a:rPr dirty="0" sz="900" spc="-15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объединения</a:t>
            </a:r>
          </a:p>
          <a:p>
            <a:pPr marL="22860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(РДШ,</a:t>
            </a:r>
            <a:r>
              <a:rPr dirty="0" sz="900" spc="-11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«Юнармия»,</a:t>
            </a:r>
            <a:r>
              <a:rPr dirty="0" sz="900" spc="-1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«Большая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перемена»,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«Орлята</a:t>
            </a:r>
          </a:p>
          <a:p>
            <a:pPr marL="22860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России»)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421880" y="2017149"/>
            <a:ext cx="1794749" cy="452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10.</a:t>
            </a:r>
            <a:r>
              <a:rPr dirty="0" sz="900" spc="459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Комплексная</a:t>
            </a:r>
            <a:r>
              <a:rPr dirty="0" sz="900" spc="-32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безопасность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11.</a:t>
            </a:r>
            <a:r>
              <a:rPr dirty="0" sz="900" spc="459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Единые</a:t>
            </a:r>
            <a:r>
              <a:rPr dirty="0" sz="900" spc="-31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подходы</a:t>
            </a:r>
            <a:r>
              <a:rPr dirty="0" sz="900" spc="-23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к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штатному</a:t>
            </a:r>
          </a:p>
          <a:p>
            <a:pPr marL="228853" marR="0">
              <a:lnSpc>
                <a:spcPts val="1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расписанию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462516" y="2008894"/>
            <a:ext cx="2349539" cy="3147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7.</a:t>
            </a:r>
            <a:r>
              <a:rPr dirty="0" sz="900" spc="913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Креативные</a:t>
            </a:r>
            <a:r>
              <a:rPr dirty="0" sz="900" spc="-16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пространства</a:t>
            </a:r>
            <a:r>
              <a:rPr dirty="0" sz="900" spc="-34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(специальные</a:t>
            </a:r>
          </a:p>
          <a:p>
            <a:pPr marL="22860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наставники</a:t>
            </a:r>
            <a:r>
              <a:rPr dirty="0" sz="900" spc="-39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организуют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323332" y="2053673"/>
            <a:ext cx="1833501" cy="1925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профориентационный</a:t>
            </a:r>
            <a:r>
              <a:rPr dirty="0" sz="1000" spc="32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процесс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31112" y="2093618"/>
            <a:ext cx="900048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BVFDKL+Arial"/>
                <a:cs typeface="BVFDKL+Arial"/>
              </a:rPr>
              <a:t>Полный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131112" y="2246018"/>
            <a:ext cx="917146" cy="264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BVFDKL+Arial"/>
                <a:cs typeface="BVFDKL+Arial"/>
              </a:rPr>
              <a:t>уровень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691116" y="2283214"/>
            <a:ext cx="2596830" cy="3148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конкурсы/фестивали/конференции,</a:t>
            </a:r>
            <a:r>
              <a:rPr dirty="0" sz="900" spc="-33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привлекают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к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подобной</a:t>
            </a:r>
            <a:r>
              <a:rPr dirty="0" sz="900" spc="-45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деятельности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учеников</a:t>
            </a:r>
            <a:r>
              <a:rPr dirty="0" sz="900" spc="-12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 spc="11">
                <a:solidFill>
                  <a:srgbClr val="000000"/>
                </a:solidFill>
                <a:latin typeface="UWJUQQ+Calibri"/>
                <a:cs typeface="UWJUQQ+Calibri"/>
              </a:rPr>
              <a:t>)</a:t>
            </a: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650734" y="2428883"/>
            <a:ext cx="1734009" cy="4519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(количество</a:t>
            </a:r>
            <a:r>
              <a:rPr dirty="0" sz="900" spc="-19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административного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персонала</a:t>
            </a:r>
            <a:r>
              <a:rPr dirty="0" sz="900" spc="-22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на</a:t>
            </a:r>
            <a:r>
              <a:rPr dirty="0" sz="900" spc="-12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контингент,</a:t>
            </a:r>
            <a:r>
              <a:rPr dirty="0" sz="900" spc="-34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узкие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специалисты</a:t>
            </a: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299462" y="2578235"/>
            <a:ext cx="2680601" cy="4519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10.</a:t>
            </a:r>
            <a:r>
              <a:rPr dirty="0" sz="900" spc="457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Программы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краеведения</a:t>
            </a:r>
            <a:r>
              <a:rPr dirty="0" sz="900" spc="-18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и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школьного</a:t>
            </a:r>
            <a:r>
              <a:rPr dirty="0" sz="900" spc="-19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туризма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11.</a:t>
            </a:r>
            <a:r>
              <a:rPr dirty="0" sz="900" spc="457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Повышение</a:t>
            </a:r>
            <a:r>
              <a:rPr dirty="0" sz="900" spc="-29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квалификации</a:t>
            </a:r>
            <a:r>
              <a:rPr dirty="0" sz="900" spc="-43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педагогических</a:t>
            </a:r>
          </a:p>
          <a:p>
            <a:pPr marL="22860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работников</a:t>
            </a:r>
            <a:r>
              <a:rPr dirty="0" sz="900" spc="-36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в</a:t>
            </a:r>
            <a:r>
              <a:rPr dirty="0" sz="900" spc="-11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сфере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воспитания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421880" y="2840363"/>
            <a:ext cx="297116" cy="1776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12.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060384" y="2840363"/>
            <a:ext cx="980929" cy="1776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ека/Медиацентр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0653014" y="2867199"/>
            <a:ext cx="1247515" cy="2855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2060"/>
                </a:solidFill>
                <a:latin typeface="EFJFST+Calibri Bold"/>
                <a:cs typeface="EFJFST+Calibri Bold"/>
              </a:rPr>
              <a:t>ШКОЛЬНЫЙ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088503" y="2951908"/>
            <a:ext cx="1913838" cy="4760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2060"/>
                </a:solidFill>
                <a:latin typeface="EFJFST+Calibri Bold"/>
                <a:cs typeface="EFJFST+Calibri Bold"/>
              </a:rPr>
              <a:t>ОБРАЗОВАТЕЛЬНАЯ</a:t>
            </a:r>
          </a:p>
          <a:p>
            <a:pPr marL="594359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2060"/>
                </a:solidFill>
                <a:latin typeface="EFJFST+Calibri Bold"/>
                <a:cs typeface="EFJFST+Calibri Bold"/>
              </a:rPr>
              <a:t>СРЕДА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959594" y="2963634"/>
            <a:ext cx="609600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UPCULM+Webdings"/>
                <a:cs typeface="UPCULM+Webdings"/>
              </a:rPr>
              <a:t>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24560" y="2989715"/>
            <a:ext cx="3642936" cy="5724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74901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12.</a:t>
            </a:r>
            <a:r>
              <a:rPr dirty="0" sz="900" spc="457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Подходы</a:t>
            </a:r>
            <a:r>
              <a:rPr dirty="0" sz="900" spc="-22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к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оценке</a:t>
            </a:r>
            <a:r>
              <a:rPr dirty="0" sz="900" spc="-16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качества</a:t>
            </a:r>
            <a:r>
              <a:rPr dirty="0" sz="900" spc="-16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ВР</a:t>
            </a:r>
          </a:p>
          <a:p>
            <a:pPr marL="1774901" marR="0">
              <a:lnSpc>
                <a:spcPts val="1082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PFMNCH+Calibri"/>
                <a:cs typeface="PFMNCH+Calibri"/>
              </a:rPr>
              <a:t>13.</a:t>
            </a:r>
            <a:r>
              <a:rPr dirty="0" sz="900" spc="457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Волонтёрское</a:t>
            </a:r>
            <a:r>
              <a:rPr dirty="0" sz="900" spc="-17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900">
                <a:solidFill>
                  <a:srgbClr val="000000"/>
                </a:solidFill>
                <a:latin typeface="UWJUQQ+Calibri"/>
                <a:cs typeface="UWJUQQ+Calibri"/>
              </a:rPr>
              <a:t>движение</a:t>
            </a:r>
          </a:p>
          <a:p>
            <a:pPr marL="0" marR="0">
              <a:lnSpc>
                <a:spcPts val="1838"/>
              </a:lnSpc>
              <a:spcBef>
                <a:spcPts val="74"/>
              </a:spcBef>
              <a:spcAft>
                <a:spcPts val="0"/>
              </a:spcAft>
            </a:pPr>
            <a:r>
              <a:rPr dirty="0" sz="1600" b="1">
                <a:solidFill>
                  <a:srgbClr val="002060"/>
                </a:solidFill>
                <a:latin typeface="EFJFST+Calibri Bold"/>
                <a:cs typeface="EFJFST+Calibri Bold"/>
              </a:rPr>
              <a:t>качество</a:t>
            </a:r>
            <a:r>
              <a:rPr dirty="0" sz="1600" b="1">
                <a:solidFill>
                  <a:srgbClr val="002060"/>
                </a:solidFill>
                <a:latin typeface="EFJFST+Calibri Bold"/>
                <a:cs typeface="EFJFST+Calibri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EFJFST+Calibri Bold"/>
                <a:cs typeface="EFJFST+Calibri Bold"/>
              </a:rPr>
              <a:t>и</a:t>
            </a:r>
            <a:r>
              <a:rPr dirty="0" sz="1600" b="1">
                <a:solidFill>
                  <a:srgbClr val="002060"/>
                </a:solidFill>
                <a:latin typeface="EFJFST+Calibri Bold"/>
                <a:cs typeface="EFJFST+Calibri Bold"/>
              </a:rPr>
              <a:t> </a:t>
            </a:r>
            <a:r>
              <a:rPr dirty="0" sz="1600" b="1">
                <a:solidFill>
                  <a:srgbClr val="002060"/>
                </a:solidFill>
                <a:latin typeface="EFJFST+Calibri Bold"/>
                <a:cs typeface="EFJFST+Calibri Bold"/>
              </a:rPr>
              <a:t>объективность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265529" y="3057064"/>
            <a:ext cx="916119" cy="2855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2060"/>
                </a:solidFill>
                <a:latin typeface="EFJFST+Calibri Bold"/>
                <a:cs typeface="EFJFST+Calibri Bold"/>
              </a:rPr>
              <a:t>ЗНАНИЕ: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0837418" y="3111039"/>
            <a:ext cx="927315" cy="2855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2060"/>
                </a:solidFill>
                <a:latin typeface="EFJFST+Calibri Bold"/>
                <a:cs typeface="EFJFST+Calibri Bold"/>
              </a:rPr>
              <a:t>КЛИМАТ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684266" y="3132121"/>
            <a:ext cx="1881610" cy="2855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2060"/>
                </a:solidFill>
                <a:latin typeface="EFJFST+Calibri Bold"/>
                <a:cs typeface="EFJFST+Calibri Bold"/>
              </a:rPr>
              <a:t>ПРОФОРИЕНТАЦИЯ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002026" y="3206416"/>
            <a:ext cx="1353713" cy="2855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2060"/>
                </a:solidFill>
                <a:latin typeface="EFJFST+Calibri Bold"/>
                <a:cs typeface="EFJFST+Calibri Bold"/>
              </a:rPr>
              <a:t>ВОСПИТАНИЕ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7268591" y="3617261"/>
            <a:ext cx="1285299" cy="2855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2060"/>
                </a:solidFill>
                <a:latin typeface="EFJFST+Calibri Bold"/>
                <a:cs typeface="EFJFST+Calibri Bold"/>
              </a:rPr>
              <a:t>ТВОРЧЕСТВО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580255" y="3696599"/>
            <a:ext cx="1094531" cy="285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2060"/>
                </a:solidFill>
                <a:latin typeface="EFJFST+Calibri Bold"/>
                <a:cs typeface="EFJFST+Calibri Bold"/>
              </a:rPr>
              <a:t>ЗДОРОВЬЕ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9806305" y="3689270"/>
            <a:ext cx="951051" cy="2855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2060"/>
                </a:solidFill>
                <a:latin typeface="EFJFST+Calibri Bold"/>
                <a:cs typeface="EFJFST+Calibri Bold"/>
              </a:rPr>
              <a:t>УЧИТЕЛЬ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1111738" y="3748840"/>
            <a:ext cx="559308" cy="4450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UPCULM+Webdings"/>
                <a:cs typeface="UPCULM+Webdings"/>
              </a:rPr>
              <a:t>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38684" y="3787351"/>
            <a:ext cx="3838690" cy="27839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1.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Единые</a:t>
            </a:r>
            <a:r>
              <a:rPr dirty="0" sz="1000" spc="21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примерные</a:t>
            </a:r>
            <a:r>
              <a:rPr dirty="0" sz="1000" spc="22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рабочие</a:t>
            </a:r>
            <a:r>
              <a:rPr dirty="0" sz="1000" spc="1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программы,</a:t>
            </a:r>
          </a:p>
          <a:p>
            <a:pPr marL="2286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единое</a:t>
            </a:r>
            <a:r>
              <a:rPr dirty="0" sz="1000" spc="23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календарно</a:t>
            </a: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-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тематическое</a:t>
            </a:r>
            <a:r>
              <a:rPr dirty="0" sz="1000" spc="57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планирование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2.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Единые</a:t>
            </a:r>
            <a:r>
              <a:rPr dirty="0" sz="1000" spc="21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подходы</a:t>
            </a:r>
            <a:r>
              <a:rPr dirty="0" sz="1000" spc="24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к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составлению</a:t>
            </a:r>
            <a:r>
              <a:rPr dirty="0" sz="1000" spc="4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расписания</a:t>
            </a:r>
            <a:r>
              <a:rPr dirty="0" sz="1000" spc="1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уроков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3.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Объективная</a:t>
            </a:r>
            <a:r>
              <a:rPr dirty="0" sz="1000" spc="12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внутришкольная</a:t>
            </a:r>
            <a:r>
              <a:rPr dirty="0" sz="1000" spc="24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и</a:t>
            </a:r>
            <a:r>
              <a:rPr dirty="0" sz="1000" spc="-11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внешняя</a:t>
            </a:r>
            <a:r>
              <a:rPr dirty="0" sz="1000" spc="48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система</a:t>
            </a:r>
            <a:r>
              <a:rPr dirty="0" sz="1000" spc="18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оценивания</a:t>
            </a:r>
          </a:p>
          <a:p>
            <a:pPr marL="22860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(в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том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числе</a:t>
            </a:r>
            <a:r>
              <a:rPr dirty="0" sz="1000" spc="22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ВПР)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4.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Единые</a:t>
            </a:r>
            <a:r>
              <a:rPr dirty="0" sz="1000" spc="21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рекомендации</a:t>
            </a:r>
            <a:r>
              <a:rPr dirty="0" sz="1000" spc="16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по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контрольным</a:t>
            </a:r>
            <a:r>
              <a:rPr dirty="0" sz="1000" spc="24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работам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и</a:t>
            </a:r>
            <a:r>
              <a:rPr dirty="0" sz="1000" spc="-11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домашним</a:t>
            </a:r>
          </a:p>
          <a:p>
            <a:pPr marL="2286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заданиям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5.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Единая</a:t>
            </a:r>
            <a:r>
              <a:rPr dirty="0" sz="1000" spc="13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линейка</a:t>
            </a:r>
            <a:r>
              <a:rPr dirty="0" sz="1000" spc="17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учебников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6.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Примерные</a:t>
            </a:r>
            <a:r>
              <a:rPr dirty="0" sz="1000" spc="2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углубленные</a:t>
            </a:r>
            <a:r>
              <a:rPr dirty="0" sz="1000" spc="46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программы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(с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7</a:t>
            </a:r>
            <a:r>
              <a:rPr dirty="0" sz="1000" spc="13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класса)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7.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Внеурочная</a:t>
            </a:r>
            <a:r>
              <a:rPr dirty="0" sz="1000" spc="36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деятельность</a:t>
            </a:r>
            <a:r>
              <a:rPr dirty="0" sz="1000" spc="62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(10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часов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рекомендованных</a:t>
            </a:r>
            <a:r>
              <a:rPr dirty="0" sz="1000" spc="5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курсов)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8.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Проектная</a:t>
            </a:r>
            <a:r>
              <a:rPr dirty="0" sz="1000" spc="11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и</a:t>
            </a:r>
            <a:r>
              <a:rPr dirty="0" sz="1000" spc="-11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исследовательская</a:t>
            </a:r>
            <a:r>
              <a:rPr dirty="0" sz="1000" spc="48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деятельность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9.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Сетевая</a:t>
            </a:r>
            <a:r>
              <a:rPr dirty="0" sz="1000" spc="22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форма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обучения,</a:t>
            </a:r>
            <a:r>
              <a:rPr dirty="0" sz="1000" spc="3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академическая</a:t>
            </a:r>
            <a:r>
              <a:rPr dirty="0" sz="1000" spc="2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мобильность</a:t>
            </a:r>
          </a:p>
          <a:p>
            <a:pPr marL="22860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старшеклассников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10.</a:t>
            </a:r>
            <a:r>
              <a:rPr dirty="0" sz="1000" spc="316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Внутришкольная</a:t>
            </a:r>
            <a:r>
              <a:rPr dirty="0" sz="1000" spc="41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система</a:t>
            </a:r>
            <a:r>
              <a:rPr dirty="0" sz="1000" spc="16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профессионального</a:t>
            </a:r>
            <a:r>
              <a:rPr dirty="0" sz="1000" spc="39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роста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и</a:t>
            </a:r>
            <a:r>
              <a:rPr dirty="0" sz="1000" spc="-11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развития,</a:t>
            </a:r>
          </a:p>
          <a:p>
            <a:pPr marL="2286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наставничество</a:t>
            </a:r>
            <a:r>
              <a:rPr dirty="0" sz="1000" spc="33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(поддержка</a:t>
            </a:r>
            <a:r>
              <a:rPr dirty="0" sz="1000" spc="29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молодых</a:t>
            </a:r>
            <a:r>
              <a:rPr dirty="0" sz="1000" spc="16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учителей)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11.</a:t>
            </a:r>
            <a:r>
              <a:rPr dirty="0" sz="1000" spc="316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Современный</a:t>
            </a:r>
            <a:r>
              <a:rPr dirty="0" sz="1000" spc="38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модульный</a:t>
            </a:r>
            <a:r>
              <a:rPr dirty="0" sz="1000" spc="26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курс</a:t>
            </a:r>
            <a:r>
              <a:rPr dirty="0" sz="1000" spc="-15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«Технологии»</a:t>
            </a:r>
            <a:r>
              <a:rPr dirty="0" sz="1000" spc="44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-</a:t>
            </a:r>
            <a:r>
              <a:rPr dirty="0" sz="1000" spc="-16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платформа</a:t>
            </a:r>
          </a:p>
          <a:p>
            <a:pPr marL="2286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технологического</a:t>
            </a:r>
            <a:r>
              <a:rPr dirty="0" sz="1000" spc="38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образования,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кластер</a:t>
            </a:r>
            <a:r>
              <a:rPr dirty="0" sz="1000" spc="16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формирования</a:t>
            </a:r>
          </a:p>
          <a:p>
            <a:pPr marL="2286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метапредметных</a:t>
            </a:r>
            <a:r>
              <a:rPr dirty="0" sz="1000" spc="58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результатов</a:t>
            </a:r>
            <a:r>
              <a:rPr dirty="0" sz="1000" spc="16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образования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4013962" y="4140410"/>
            <a:ext cx="3024609" cy="20215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1.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Единые</a:t>
            </a:r>
            <a:r>
              <a:rPr dirty="0" sz="1000" spc="23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инструменты</a:t>
            </a:r>
            <a:r>
              <a:rPr dirty="0" sz="1000" spc="2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мониторинга</a:t>
            </a:r>
            <a:r>
              <a:rPr dirty="0" sz="1000" spc="16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здоровья</a:t>
            </a:r>
          </a:p>
          <a:p>
            <a:pPr marL="2286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обучающихся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2.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Единые</a:t>
            </a:r>
            <a:r>
              <a:rPr dirty="0" sz="1000" spc="25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рекомендации</a:t>
            </a:r>
            <a:r>
              <a:rPr dirty="0" sz="1000" spc="16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по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здоровьесбережению</a:t>
            </a:r>
          </a:p>
          <a:p>
            <a:pPr marL="2286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в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школе,</a:t>
            </a:r>
            <a:r>
              <a:rPr dirty="0" sz="1000" spc="18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в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том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числе</a:t>
            </a:r>
            <a:r>
              <a:rPr dirty="0" sz="1000" spc="22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при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занятиях</a:t>
            </a:r>
            <a:r>
              <a:rPr dirty="0" sz="1000" spc="39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за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ПК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3.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Психогигиенические</a:t>
            </a:r>
            <a:r>
              <a:rPr dirty="0" sz="1000" spc="34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и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психопрофилактические</a:t>
            </a:r>
          </a:p>
          <a:p>
            <a:pPr marL="2286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мероприятия,</a:t>
            </a:r>
            <a:r>
              <a:rPr dirty="0" sz="1000" spc="29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ограничение</a:t>
            </a:r>
            <a:r>
              <a:rPr dirty="0" sz="1000" spc="22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использования</a:t>
            </a:r>
          </a:p>
          <a:p>
            <a:pPr marL="2286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мобильных</a:t>
            </a:r>
            <a:r>
              <a:rPr dirty="0" sz="1000" spc="39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телефонов</a:t>
            </a:r>
          </a:p>
          <a:p>
            <a:pPr marL="0" marR="0">
              <a:lnSpc>
                <a:spcPts val="120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4.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Профилактика</a:t>
            </a:r>
            <a:r>
              <a:rPr dirty="0" sz="1000" spc="-21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употребления</a:t>
            </a:r>
            <a:r>
              <a:rPr dirty="0" sz="1000" spc="47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ПАВ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(наркотики,</a:t>
            </a:r>
          </a:p>
          <a:p>
            <a:pPr marL="2286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алкоголь,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табак)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5.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Популяризация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выполнения</a:t>
            </a:r>
            <a:r>
              <a:rPr dirty="0" sz="1000" spc="36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норм</a:t>
            </a:r>
            <a:r>
              <a:rPr dirty="0" sz="1000" spc="11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ГТО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6.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Медицинское</a:t>
            </a:r>
            <a:r>
              <a:rPr dirty="0" sz="1000" spc="22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сопровождение,</a:t>
            </a:r>
            <a:r>
              <a:rPr dirty="0" sz="1000" spc="27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вакцинация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7.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Летний</a:t>
            </a:r>
            <a:r>
              <a:rPr dirty="0" sz="1000" spc="19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оздоровительный</a:t>
            </a:r>
            <a:r>
              <a:rPr dirty="0" sz="1000" spc="39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лагерь</a:t>
            </a:r>
            <a:r>
              <a:rPr dirty="0" sz="1000" spc="13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(в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том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числе</a:t>
            </a:r>
          </a:p>
          <a:p>
            <a:pPr marL="2286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тематические</a:t>
            </a:r>
            <a:r>
              <a:rPr dirty="0" sz="1000" spc="22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смены)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9599422" y="4190068"/>
            <a:ext cx="1255635" cy="1925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1.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Единое</a:t>
            </a:r>
            <a:r>
              <a:rPr dirty="0" sz="1000" spc="1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штатное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7052437" y="4221781"/>
            <a:ext cx="1765546" cy="4978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1.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Школа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полного</a:t>
            </a:r>
            <a:r>
              <a:rPr dirty="0" sz="1000" spc="28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дня:</a:t>
            </a:r>
          </a:p>
          <a:p>
            <a:pPr marL="22860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внеурочная</a:t>
            </a:r>
            <a:r>
              <a:rPr dirty="0" sz="1000" spc="12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деятельность</a:t>
            </a:r>
          </a:p>
          <a:p>
            <a:pPr marL="2286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и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дополнительное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9599422" y="4342468"/>
            <a:ext cx="1624612" cy="8023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860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расписание.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2.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Развитие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и</a:t>
            </a:r>
            <a:r>
              <a:rPr dirty="0" sz="1000" spc="-1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повышение</a:t>
            </a:r>
          </a:p>
          <a:p>
            <a:pPr marL="2286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квалификации.</a:t>
            </a:r>
          </a:p>
          <a:p>
            <a:pPr marL="0" marR="0">
              <a:lnSpc>
                <a:spcPts val="120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3.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Школьная</a:t>
            </a:r>
            <a:r>
              <a:rPr dirty="0" sz="1000" spc="13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команда.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4.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Методическое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7281037" y="4679526"/>
            <a:ext cx="855134" cy="1925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образование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7052437" y="4831926"/>
            <a:ext cx="1733519" cy="20217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2.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Система</a:t>
            </a:r>
            <a:r>
              <a:rPr dirty="0" sz="1000" spc="28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конкурсов,</a:t>
            </a:r>
          </a:p>
          <a:p>
            <a:pPr marL="2286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фестивалей,</a:t>
            </a:r>
            <a:r>
              <a:rPr dirty="0" sz="1000" spc="18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олимпиад,</a:t>
            </a:r>
          </a:p>
          <a:p>
            <a:pPr marL="2286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конференций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3.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«Большая</a:t>
            </a:r>
            <a:r>
              <a:rPr dirty="0" sz="1000" spc="12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перемена»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4.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Школьный</a:t>
            </a:r>
            <a:r>
              <a:rPr dirty="0" sz="1000" spc="15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хор</a:t>
            </a:r>
          </a:p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5.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Школьный</a:t>
            </a:r>
            <a:r>
              <a:rPr dirty="0" sz="1000" spc="15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театр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6.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Школьный</a:t>
            </a:r>
            <a:r>
              <a:rPr dirty="0" sz="1000" spc="15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музыкальный</a:t>
            </a:r>
          </a:p>
          <a:p>
            <a:pPr marL="2286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коллектив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7.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Школьный</a:t>
            </a:r>
            <a:r>
              <a:rPr dirty="0" sz="1000" spc="15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пресс</a:t>
            </a: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-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центр</a:t>
            </a:r>
          </a:p>
          <a:p>
            <a:pPr marL="2286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(телевидение,</a:t>
            </a:r>
            <a:r>
              <a:rPr dirty="0" sz="1000" spc="52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газета,</a:t>
            </a:r>
          </a:p>
          <a:p>
            <a:pPr marL="2286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журнал)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8.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Школьный</a:t>
            </a:r>
            <a:r>
              <a:rPr dirty="0" sz="1000" spc="15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музей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и</a:t>
            </a:r>
          </a:p>
          <a:p>
            <a:pPr marL="2286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музейная</a:t>
            </a:r>
            <a:r>
              <a:rPr dirty="0" sz="1000" spc="11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педагогика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9828022" y="5104721"/>
            <a:ext cx="1018512" cy="1925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сопровождение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9599422" y="5257121"/>
            <a:ext cx="1744767" cy="11072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860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педагогического</a:t>
            </a:r>
            <a:r>
              <a:rPr dirty="0" sz="1000" spc="26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состава.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5.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Система</a:t>
            </a:r>
            <a:r>
              <a:rPr dirty="0" sz="1000" spc="28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наставничества.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6.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Участие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педагогов</a:t>
            </a:r>
            <a:r>
              <a:rPr dirty="0" sz="1000" spc="16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в</a:t>
            </a:r>
          </a:p>
          <a:p>
            <a:pPr marL="2286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конкурсном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движении.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7.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Единый</a:t>
            </a:r>
            <a:r>
              <a:rPr dirty="0" sz="1000" spc="15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реестр</a:t>
            </a:r>
          </a:p>
          <a:p>
            <a:pPr marL="22860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профессиональных</a:t>
            </a:r>
          </a:p>
          <a:p>
            <a:pPr marL="2286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конкурсов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013962" y="6121864"/>
            <a:ext cx="3219827" cy="8024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8.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Доступность</a:t>
            </a:r>
            <a:r>
              <a:rPr dirty="0" sz="1000" spc="38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спортивной</a:t>
            </a:r>
            <a:r>
              <a:rPr dirty="0" sz="1000" spc="15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инфраструктуры</a:t>
            </a:r>
            <a:r>
              <a:rPr dirty="0" sz="1000" spc="-13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для</a:t>
            </a:r>
            <a:r>
              <a:rPr dirty="0" sz="1000" spc="25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семей</a:t>
            </a:r>
          </a:p>
          <a:p>
            <a:pPr marL="2286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с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детьми</a:t>
            </a:r>
            <a:r>
              <a:rPr dirty="0" sz="1000" spc="25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(во</a:t>
            </a:r>
            <a:r>
              <a:rPr dirty="0" sz="1000" spc="-1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внеклассное</a:t>
            </a:r>
            <a:r>
              <a:rPr dirty="0" sz="1000" spc="36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время)</a:t>
            </a:r>
          </a:p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9.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Школьные</a:t>
            </a:r>
            <a:r>
              <a:rPr dirty="0" sz="1000" spc="26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спортивные</a:t>
            </a:r>
            <a:r>
              <a:rPr dirty="0" sz="1000" spc="27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команды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10.</a:t>
            </a:r>
            <a:r>
              <a:rPr dirty="0" sz="1000" spc="316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Горячее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питание</a:t>
            </a:r>
            <a:r>
              <a:rPr dirty="0" sz="1000" spc="21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(единое</a:t>
            </a:r>
            <a:r>
              <a:rPr dirty="0" sz="1000" spc="23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меню,</a:t>
            </a:r>
            <a:r>
              <a:rPr dirty="0" sz="1000" spc="32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родительский</a:t>
            </a:r>
          </a:p>
          <a:p>
            <a:pPr marL="2286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контроль)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9599422" y="6324252"/>
            <a:ext cx="1780447" cy="3449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8.</a:t>
            </a:r>
            <a:r>
              <a:rPr dirty="0" sz="1000" spc="820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Система</a:t>
            </a:r>
            <a:r>
              <a:rPr dirty="0" sz="1000" spc="28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материального</a:t>
            </a:r>
            <a:r>
              <a:rPr dirty="0" sz="1000" spc="15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и</a:t>
            </a:r>
          </a:p>
          <a:p>
            <a:pPr marL="2286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нематериального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1836273" y="6502071"/>
            <a:ext cx="272755" cy="2798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808080"/>
                </a:solidFill>
                <a:latin typeface="TKTCNE+Arial"/>
                <a:cs typeface="TKTCNE+Arial"/>
              </a:rPr>
              <a:t>5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38684" y="6531211"/>
            <a:ext cx="3661121" cy="3449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12.</a:t>
            </a:r>
            <a:r>
              <a:rPr dirty="0" sz="1000" spc="316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Методическая</a:t>
            </a:r>
            <a:r>
              <a:rPr dirty="0" sz="1000" spc="24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служба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FMNCH+Calibri"/>
                <a:cs typeface="PFMNCH+Calibri"/>
              </a:rPr>
              <a:t>13.</a:t>
            </a:r>
            <a:r>
              <a:rPr dirty="0" sz="1000" spc="316">
                <a:solidFill>
                  <a:srgbClr val="000000"/>
                </a:solidFill>
                <a:latin typeface="PFMNCH+Calibri"/>
                <a:cs typeface="PFMNCH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План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мероприятий</a:t>
            </a:r>
            <a:r>
              <a:rPr dirty="0" sz="1000" spc="12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по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развитию</a:t>
            </a:r>
            <a:r>
              <a:rPr dirty="0" sz="1000" spc="-11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инклюзивного</a:t>
            </a:r>
            <a:r>
              <a:rPr dirty="0" sz="1000" spc="27">
                <a:solidFill>
                  <a:srgbClr val="00000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образования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9828022" y="6629052"/>
            <a:ext cx="1050002" cy="1925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UWJUQQ+Calibri"/>
                <a:cs typeface="UWJUQQ+Calibri"/>
              </a:rPr>
              <a:t>стимулирования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6066" y="157112"/>
            <a:ext cx="6446645" cy="4085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44" b="1">
                <a:solidFill>
                  <a:srgbClr val="031b83"/>
                </a:solidFill>
                <a:latin typeface="DKQBMO+Verdana Bold"/>
                <a:cs typeface="DKQBMO+Verdana Bold"/>
              </a:rPr>
              <a:t>Знание:</a:t>
            </a:r>
            <a:r>
              <a:rPr dirty="0" sz="2400" b="1">
                <a:solidFill>
                  <a:srgbClr val="031b83"/>
                </a:solidFill>
                <a:latin typeface="DKQBMO+Verdana Bold"/>
                <a:cs typeface="DKQBMO+Verdana Bold"/>
              </a:rPr>
              <a:t> </a:t>
            </a:r>
            <a:r>
              <a:rPr dirty="0" sz="2400" spc="46" b="1">
                <a:solidFill>
                  <a:srgbClr val="031b83"/>
                </a:solidFill>
                <a:latin typeface="DKQBMO+Verdana Bold"/>
                <a:cs typeface="DKQBMO+Verdana Bold"/>
              </a:rPr>
              <a:t>качество</a:t>
            </a:r>
            <a:r>
              <a:rPr dirty="0" sz="2400" b="1">
                <a:solidFill>
                  <a:srgbClr val="031b83"/>
                </a:solidFill>
                <a:latin typeface="DKQBMO+Verdana Bold"/>
                <a:cs typeface="DKQBMO+Verdana Bold"/>
              </a:rPr>
              <a:t> </a:t>
            </a:r>
            <a:r>
              <a:rPr dirty="0" sz="2400" b="1">
                <a:solidFill>
                  <a:srgbClr val="031b83"/>
                </a:solidFill>
                <a:latin typeface="DKQBMO+Verdana Bold"/>
                <a:cs typeface="DKQBMO+Verdana Bold"/>
              </a:rPr>
              <a:t>и</a:t>
            </a:r>
            <a:r>
              <a:rPr dirty="0" sz="2400" spc="82" b="1">
                <a:solidFill>
                  <a:srgbClr val="031b83"/>
                </a:solidFill>
                <a:latin typeface="DKQBMO+Verdana Bold"/>
                <a:cs typeface="DKQBMO+Verdana Bold"/>
              </a:rPr>
              <a:t> </a:t>
            </a:r>
            <a:r>
              <a:rPr dirty="0" sz="2400" spc="45" b="1">
                <a:solidFill>
                  <a:srgbClr val="031b83"/>
                </a:solidFill>
                <a:latin typeface="DKQBMO+Verdana Bold"/>
                <a:cs typeface="DKQBMO+Verdana Bold"/>
              </a:rPr>
              <a:t>объективность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5358" y="830505"/>
            <a:ext cx="4219941" cy="4049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81">
                <a:solidFill>
                  <a:srgbClr val="031b83"/>
                </a:solidFill>
                <a:latin typeface="QCWBTO+Tahoma"/>
                <a:cs typeface="QCWBTO+Tahoma"/>
              </a:rPr>
              <a:t>Критерии</a:t>
            </a:r>
            <a:r>
              <a:rPr dirty="0" sz="1200" spc="11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83">
                <a:solidFill>
                  <a:srgbClr val="031b83"/>
                </a:solidFill>
                <a:latin typeface="QCWBTO+Tahoma"/>
                <a:cs typeface="QCWBTO+Tahoma"/>
              </a:rPr>
              <a:t>единого</a:t>
            </a:r>
            <a:r>
              <a:rPr dirty="0" sz="1200" spc="8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82">
                <a:solidFill>
                  <a:srgbClr val="031b83"/>
                </a:solidFill>
                <a:latin typeface="QCWBTO+Tahoma"/>
                <a:cs typeface="QCWBTO+Tahoma"/>
              </a:rPr>
              <a:t>образовательного</a:t>
            </a:r>
            <a:r>
              <a:rPr dirty="0" sz="1200" spc="10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81">
                <a:solidFill>
                  <a:srgbClr val="031b83"/>
                </a:solidFill>
                <a:latin typeface="QCWBTO+Tahoma"/>
                <a:cs typeface="QCWBTO+Tahoma"/>
              </a:rPr>
              <a:t>пространства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 spc="81">
                <a:solidFill>
                  <a:srgbClr val="031b83"/>
                </a:solidFill>
                <a:latin typeface="QCWBTO+Tahoma"/>
                <a:cs typeface="QCWBTO+Tahoma"/>
              </a:rPr>
              <a:t>(разрабатываемые</a:t>
            </a:r>
            <a:r>
              <a:rPr dirty="0" sz="1200" spc="13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83">
                <a:solidFill>
                  <a:srgbClr val="031b83"/>
                </a:solidFill>
                <a:latin typeface="QCWBTO+Tahoma"/>
                <a:cs typeface="QCWBTO+Tahoma"/>
              </a:rPr>
              <a:t>документы)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70906" y="986842"/>
            <a:ext cx="944612" cy="2220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3" b="1">
                <a:solidFill>
                  <a:srgbClr val="008000"/>
                </a:solidFill>
                <a:latin typeface="VNEFBG+Tahoma Bold"/>
                <a:cs typeface="VNEFBG+Tahoma Bold"/>
              </a:rPr>
              <a:t>БАЗОВЫЙ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65059" y="1057340"/>
            <a:ext cx="787639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6" b="1">
                <a:solidFill>
                  <a:srgbClr val="031b83"/>
                </a:solidFill>
                <a:latin typeface="VNEFBG+Tahoma Bold"/>
                <a:cs typeface="VNEFBG+Tahoma Bold"/>
              </a:rPr>
              <a:t>СРЕДНИЙ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219690" y="1057340"/>
            <a:ext cx="760895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9" b="1">
                <a:solidFill>
                  <a:srgbClr val="031b83"/>
                </a:solidFill>
                <a:latin typeface="VNEFBG+Tahoma Bold"/>
                <a:cs typeface="VNEFBG+Tahoma Bold"/>
              </a:rPr>
              <a:t>ПОЛНЫЙ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2900" y="1555792"/>
            <a:ext cx="3413941" cy="44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450" spc="608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Рабочие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программы</a:t>
            </a:r>
            <a:r>
              <a:rPr dirty="0" sz="950" spc="4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0">
                <a:solidFill>
                  <a:srgbClr val="031b83"/>
                </a:solidFill>
                <a:latin typeface="QCWBTO+Tahoma"/>
                <a:cs typeface="QCWBTO+Tahoma"/>
              </a:rPr>
              <a:t>по</a:t>
            </a: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6">
                <a:solidFill>
                  <a:srgbClr val="031b83"/>
                </a:solidFill>
                <a:latin typeface="QCWBTO+Tahoma"/>
                <a:cs typeface="QCWBTO+Tahoma"/>
              </a:rPr>
              <a:t>учебным</a:t>
            </a:r>
            <a:r>
              <a:rPr dirty="0" sz="950" spc="3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предметам,</a:t>
            </a:r>
            <a:r>
              <a:rPr dirty="0" sz="950" spc="2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3">
                <a:solidFill>
                  <a:srgbClr val="031b83"/>
                </a:solidFill>
                <a:latin typeface="QCWBTO+Tahoma"/>
                <a:cs typeface="QCWBTO+Tahoma"/>
              </a:rPr>
              <a:t>1</a:t>
            </a:r>
            <a:r>
              <a:rPr dirty="0" sz="950" spc="-24">
                <a:solidFill>
                  <a:srgbClr val="031b83"/>
                </a:solidFill>
                <a:latin typeface="RATEDJ+Tahoma"/>
                <a:cs typeface="RATEDJ+Tahoma"/>
              </a:rPr>
              <a:t>-11</a:t>
            </a:r>
            <a:r>
              <a:rPr dirty="0" sz="950" spc="-24">
                <a:solidFill>
                  <a:srgbClr val="031b83"/>
                </a:solidFill>
                <a:latin typeface="RATEDJ+Tahoma"/>
                <a:cs typeface="RATEDJ+Tahoma"/>
              </a:rPr>
              <a:t> </a:t>
            </a:r>
            <a:r>
              <a:rPr dirty="0" sz="950" spc="-29">
                <a:solidFill>
                  <a:srgbClr val="031b83"/>
                </a:solidFill>
                <a:latin typeface="QCWBTO+Tahoma"/>
                <a:cs typeface="QCWBTO+Tahoma"/>
              </a:rPr>
              <a:t>классы</a:t>
            </a:r>
          </a:p>
          <a:p>
            <a:pPr marL="172516" marR="0">
              <a:lnSpc>
                <a:spcPts val="1144"/>
              </a:lnSpc>
              <a:spcBef>
                <a:spcPts val="454"/>
              </a:spcBef>
              <a:spcAft>
                <a:spcPts val="0"/>
              </a:spcAft>
            </a:pP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(+методические</a:t>
            </a:r>
            <a:r>
              <a:rPr dirty="0" sz="950" spc="3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рекомендации,</a:t>
            </a:r>
            <a:r>
              <a:rPr dirty="0" sz="950" spc="2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6">
                <a:solidFill>
                  <a:srgbClr val="031b83"/>
                </a:solidFill>
                <a:latin typeface="QCWBTO+Tahoma"/>
                <a:cs typeface="QCWBTO+Tahoma"/>
              </a:rPr>
              <a:t>онлайн</a:t>
            </a:r>
            <a:r>
              <a:rPr dirty="0" sz="950" spc="-21">
                <a:solidFill>
                  <a:srgbClr val="031b83"/>
                </a:solidFill>
                <a:latin typeface="RATEDJ+Tahoma"/>
                <a:cs typeface="RATEDJ+Tahoma"/>
              </a:rPr>
              <a:t>-</a:t>
            </a:r>
            <a:r>
              <a:rPr dirty="0" sz="950" spc="-24">
                <a:solidFill>
                  <a:srgbClr val="031b83"/>
                </a:solidFill>
                <a:latin typeface="QCWBTO+Tahoma"/>
                <a:cs typeface="QCWBTO+Tahoma"/>
              </a:rPr>
              <a:t>конструктор)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24779" y="1608532"/>
            <a:ext cx="302065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536682" y="1628598"/>
            <a:ext cx="302065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105902" y="1665428"/>
            <a:ext cx="302065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911842" y="1933652"/>
            <a:ext cx="1553848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  <a:r>
              <a:rPr dirty="0" sz="1500" spc="-89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не</a:t>
            </a:r>
            <a:r>
              <a:rPr dirty="0" sz="1000" spc="-1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менее</a:t>
            </a: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2</a:t>
            </a:r>
            <a:r>
              <a:rPr dirty="0" sz="1000" spc="-3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профилей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761355" y="1958024"/>
            <a:ext cx="232939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8000"/>
                </a:solidFill>
                <a:latin typeface="VNEFBG+Tahoma Bold"/>
                <a:cs typeface="VNEFBG+Tahoma Bold"/>
              </a:rPr>
              <a:t>–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516114" y="1970228"/>
            <a:ext cx="1485335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185928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не</a:t>
            </a:r>
            <a:r>
              <a:rPr dirty="0" sz="1000" spc="-1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менее</a:t>
            </a: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1</a:t>
            </a:r>
            <a:r>
              <a:rPr dirty="0" sz="1000" spc="-3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профиля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2900" y="2066332"/>
            <a:ext cx="3595192" cy="239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450" spc="608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Рабочие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программы</a:t>
            </a:r>
            <a:r>
              <a:rPr dirty="0" sz="950" spc="4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0">
                <a:solidFill>
                  <a:srgbClr val="031b83"/>
                </a:solidFill>
                <a:latin typeface="QCWBTO+Tahoma"/>
                <a:cs typeface="QCWBTO+Tahoma"/>
              </a:rPr>
              <a:t>по</a:t>
            </a: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6">
                <a:solidFill>
                  <a:srgbClr val="031b83"/>
                </a:solidFill>
                <a:latin typeface="QCWBTO+Tahoma"/>
                <a:cs typeface="QCWBTO+Tahoma"/>
              </a:rPr>
              <a:t>учебным</a:t>
            </a:r>
            <a:r>
              <a:rPr dirty="0" sz="950" spc="3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4">
                <a:solidFill>
                  <a:srgbClr val="031b83"/>
                </a:solidFill>
                <a:latin typeface="QCWBTO+Tahoma"/>
                <a:cs typeface="QCWBTO+Tahoma"/>
              </a:rPr>
              <a:t>предметам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4">
                <a:solidFill>
                  <a:srgbClr val="031b83"/>
                </a:solidFill>
                <a:latin typeface="QCWBTO+Tahoma"/>
                <a:cs typeface="QCWBTO+Tahoma"/>
              </a:rPr>
              <a:t>для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4">
                <a:solidFill>
                  <a:srgbClr val="031b83"/>
                </a:solidFill>
                <a:latin typeface="QCWBTO+Tahoma"/>
                <a:cs typeface="QCWBTO+Tahoma"/>
              </a:rPr>
              <a:t>ООО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  <a:r>
              <a:rPr dirty="0" sz="950" spc="-2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7">
                <a:solidFill>
                  <a:srgbClr val="031b83"/>
                </a:solidFill>
                <a:latin typeface="QCWBTO+Tahoma"/>
                <a:cs typeface="QCWBTO+Tahoma"/>
              </a:rPr>
              <a:t>СОО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15416" y="2325565"/>
            <a:ext cx="3161299" cy="1834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4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(+методические</a:t>
            </a:r>
            <a:r>
              <a:rPr dirty="0" sz="950" spc="3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рекомендации)</a:t>
            </a:r>
            <a:r>
              <a:rPr dirty="0" sz="950" spc="2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(углубленный</a:t>
            </a:r>
            <a:r>
              <a:rPr dirty="0" sz="950" spc="5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уровень)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536682" y="2406092"/>
            <a:ext cx="302065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105902" y="2465528"/>
            <a:ext cx="302065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724779" y="2489658"/>
            <a:ext cx="302065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42900" y="2577126"/>
            <a:ext cx="2965504" cy="239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450" spc="608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50" spc="-26">
                <a:solidFill>
                  <a:srgbClr val="031b83"/>
                </a:solidFill>
                <a:latin typeface="QCWBTO+Tahoma"/>
                <a:cs typeface="QCWBTO+Tahoma"/>
              </a:rPr>
              <a:t>Единое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6">
                <a:solidFill>
                  <a:srgbClr val="031b83"/>
                </a:solidFill>
                <a:latin typeface="QCWBTO+Tahoma"/>
                <a:cs typeface="QCWBTO+Tahoma"/>
              </a:rPr>
              <a:t>календарно</a:t>
            </a:r>
            <a:r>
              <a:rPr dirty="0" sz="950" spc="-21">
                <a:solidFill>
                  <a:srgbClr val="031b83"/>
                </a:solidFill>
                <a:latin typeface="RATEDJ+Tahoma"/>
                <a:cs typeface="RATEDJ+Tahoma"/>
              </a:rPr>
              <a:t>-</a:t>
            </a:r>
            <a:r>
              <a:rPr dirty="0" sz="950" spc="-22">
                <a:solidFill>
                  <a:srgbClr val="031b83"/>
                </a:solidFill>
                <a:latin typeface="QCWBTO+Tahoma"/>
                <a:cs typeface="QCWBTO+Tahoma"/>
              </a:rPr>
              <a:t>тематическое</a:t>
            </a:r>
            <a:r>
              <a:rPr dirty="0" sz="950" spc="4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планирование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42900" y="2869734"/>
            <a:ext cx="4588731" cy="239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450" spc="608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Рабочие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программы</a:t>
            </a:r>
            <a:r>
              <a:rPr dirty="0" sz="950" spc="4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0">
                <a:solidFill>
                  <a:srgbClr val="031b83"/>
                </a:solidFill>
                <a:latin typeface="QCWBTO+Tahoma"/>
                <a:cs typeface="QCWBTO+Tahoma"/>
              </a:rPr>
              <a:t>по</a:t>
            </a: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6">
                <a:solidFill>
                  <a:srgbClr val="031b83"/>
                </a:solidFill>
                <a:latin typeface="QCWBTO+Tahoma"/>
                <a:cs typeface="QCWBTO+Tahoma"/>
              </a:rPr>
              <a:t>внеурочной</a:t>
            </a:r>
            <a:r>
              <a:rPr dirty="0" sz="950" spc="3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4">
                <a:solidFill>
                  <a:srgbClr val="031b83"/>
                </a:solidFill>
                <a:latin typeface="QCWBTO+Tahoma"/>
                <a:cs typeface="QCWBTO+Tahoma"/>
              </a:rPr>
              <a:t>деятельности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(+методические</a:t>
            </a:r>
            <a:r>
              <a:rPr dirty="0" sz="950" spc="3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6">
                <a:solidFill>
                  <a:srgbClr val="031b83"/>
                </a:solidFill>
                <a:latin typeface="QCWBTO+Tahoma"/>
                <a:cs typeface="QCWBTO+Tahoma"/>
              </a:rPr>
              <a:t>рекомендац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606030" y="2873686"/>
            <a:ext cx="302304" cy="2498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190734" y="2878532"/>
            <a:ext cx="997403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185928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30">
                <a:solidFill>
                  <a:srgbClr val="031b83"/>
                </a:solidFill>
                <a:latin typeface="QCWBTO+Tahoma"/>
                <a:cs typeface="QCWBTO+Tahoma"/>
              </a:rPr>
              <a:t>до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30">
                <a:solidFill>
                  <a:srgbClr val="031b83"/>
                </a:solidFill>
                <a:latin typeface="QCWBTO+Tahoma"/>
                <a:cs typeface="QCWBTO+Tahoma"/>
              </a:rPr>
              <a:t>10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часов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163566" y="2893518"/>
            <a:ext cx="1426769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  <a:r>
              <a:rPr dirty="0" sz="1500" spc="-113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1000" spc="-25" b="1">
                <a:solidFill>
                  <a:srgbClr val="008000"/>
                </a:solidFill>
                <a:latin typeface="VNEFBG+Tahoma Bold"/>
                <a:cs typeface="VNEFBG+Tahoma Bold"/>
              </a:rPr>
              <a:t>не</a:t>
            </a:r>
            <a:r>
              <a:rPr dirty="0" sz="1000" spc="-1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000" spc="-27" b="1">
                <a:solidFill>
                  <a:srgbClr val="008000"/>
                </a:solidFill>
                <a:latin typeface="VNEFBG+Tahoma Bold"/>
                <a:cs typeface="VNEFBG+Tahoma Bold"/>
              </a:rPr>
              <a:t>менее</a:t>
            </a:r>
            <a:r>
              <a:rPr dirty="0" sz="1000" spc="27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000" b="1">
                <a:solidFill>
                  <a:srgbClr val="008000"/>
                </a:solidFill>
                <a:latin typeface="VNEFBG+Tahoma Bold"/>
                <a:cs typeface="VNEFBG+Tahoma Bold"/>
              </a:rPr>
              <a:t>3</a:t>
            </a:r>
            <a:r>
              <a:rPr dirty="0" sz="1000" spc="-42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000" spc="-26" b="1">
                <a:solidFill>
                  <a:srgbClr val="008000"/>
                </a:solidFill>
                <a:latin typeface="VNEFBG+Tahoma Bold"/>
                <a:cs typeface="VNEFBG+Tahoma Bold"/>
              </a:rPr>
              <a:t>часов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791957" y="2918347"/>
            <a:ext cx="1119659" cy="1911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не</a:t>
            </a:r>
            <a:r>
              <a:rPr dirty="0" sz="1000" spc="-1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менее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5</a:t>
            </a:r>
            <a:r>
              <a:rPr dirty="0" sz="1000" spc="-3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часов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42900" y="3163866"/>
            <a:ext cx="4336128" cy="239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450" spc="332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50" spc="-24">
                <a:solidFill>
                  <a:srgbClr val="031b83"/>
                </a:solidFill>
                <a:latin typeface="QCWBTO+Tahoma"/>
                <a:cs typeface="QCWBTO+Tahoma"/>
              </a:rPr>
              <a:t>Типовое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3">
                <a:solidFill>
                  <a:srgbClr val="031b83"/>
                </a:solidFill>
                <a:latin typeface="QCWBTO+Tahoma"/>
                <a:cs typeface="QCWBTO+Tahoma"/>
              </a:rPr>
              <a:t>положение</a:t>
            </a:r>
            <a:r>
              <a:rPr dirty="0" sz="950" spc="28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0">
                <a:solidFill>
                  <a:srgbClr val="031b83"/>
                </a:solidFill>
                <a:latin typeface="QCWBTO+Tahoma"/>
                <a:cs typeface="QCWBTO+Tahoma"/>
              </a:rPr>
              <a:t>по</a:t>
            </a: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6">
                <a:solidFill>
                  <a:srgbClr val="031b83"/>
                </a:solidFill>
                <a:latin typeface="QCWBTO+Tahoma"/>
                <a:cs typeface="QCWBTO+Tahoma"/>
              </a:rPr>
              <a:t>внутренней</a:t>
            </a:r>
            <a:r>
              <a:rPr dirty="0" sz="950" spc="4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6">
                <a:solidFill>
                  <a:srgbClr val="031b83"/>
                </a:solidFill>
                <a:latin typeface="QCWBTO+Tahoma"/>
                <a:cs typeface="QCWBTO+Tahoma"/>
              </a:rPr>
              <a:t>системе</a:t>
            </a:r>
            <a:r>
              <a:rPr dirty="0" sz="950" spc="2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6">
                <a:solidFill>
                  <a:srgbClr val="031b83"/>
                </a:solidFill>
                <a:latin typeface="QCWBTO+Tahoma"/>
                <a:cs typeface="QCWBTO+Tahoma"/>
              </a:rPr>
              <a:t>оценки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7">
                <a:solidFill>
                  <a:srgbClr val="031b83"/>
                </a:solidFill>
                <a:latin typeface="QCWBTO+Tahoma"/>
                <a:cs typeface="QCWBTO+Tahoma"/>
              </a:rPr>
              <a:t>качества</a:t>
            </a:r>
            <a:r>
              <a:rPr dirty="0" sz="950" spc="2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7">
                <a:solidFill>
                  <a:srgbClr val="031b83"/>
                </a:solidFill>
                <a:latin typeface="QCWBTO+Tahoma"/>
                <a:cs typeface="QCWBTO+Tahoma"/>
              </a:rPr>
              <a:t>образования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724779" y="3365958"/>
            <a:ext cx="302065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105902" y="3397073"/>
            <a:ext cx="302065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15416" y="3422540"/>
            <a:ext cx="1907158" cy="1837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7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(+методические</a:t>
            </a:r>
            <a:r>
              <a:rPr dirty="0" sz="950" spc="3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рекомендации)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0536682" y="3419933"/>
            <a:ext cx="302065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42900" y="3674660"/>
            <a:ext cx="2948323" cy="5319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450" spc="608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Единые</a:t>
            </a:r>
            <a:r>
              <a:rPr dirty="0" sz="950" spc="1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рекомендации</a:t>
            </a:r>
            <a:r>
              <a:rPr dirty="0" sz="950" spc="3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0">
                <a:solidFill>
                  <a:srgbClr val="031b83"/>
                </a:solidFill>
                <a:latin typeface="QCWBTO+Tahoma"/>
                <a:cs typeface="QCWBTO+Tahoma"/>
              </a:rPr>
              <a:t>по</a:t>
            </a: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контрольным</a:t>
            </a:r>
            <a:r>
              <a:rPr dirty="0" sz="950" spc="3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7">
                <a:solidFill>
                  <a:srgbClr val="031b83"/>
                </a:solidFill>
                <a:latin typeface="QCWBTO+Tahoma"/>
                <a:cs typeface="QCWBTO+Tahoma"/>
              </a:rPr>
              <a:t>работам</a:t>
            </a:r>
          </a:p>
          <a:p>
            <a:pPr marL="0" marR="0">
              <a:lnSpc>
                <a:spcPts val="1584"/>
              </a:lnSpc>
              <a:spcBef>
                <a:spcPts val="719"/>
              </a:spcBef>
              <a:spcAft>
                <a:spcPts val="0"/>
              </a:spcAft>
            </a:pPr>
            <a:r>
              <a:rPr dirty="0" sz="14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450" spc="608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50" spc="-27">
                <a:solidFill>
                  <a:srgbClr val="031b83"/>
                </a:solidFill>
                <a:latin typeface="QCWBTO+Tahoma"/>
                <a:cs typeface="QCWBTO+Tahoma"/>
              </a:rPr>
              <a:t>Единая</a:t>
            </a:r>
            <a:r>
              <a:rPr dirty="0" sz="950" spc="1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4">
                <a:solidFill>
                  <a:srgbClr val="031b83"/>
                </a:solidFill>
                <a:latin typeface="QCWBTO+Tahoma"/>
                <a:cs typeface="QCWBTO+Tahoma"/>
              </a:rPr>
              <a:t>линейка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6">
                <a:solidFill>
                  <a:srgbClr val="031b83"/>
                </a:solidFill>
                <a:latin typeface="QCWBTO+Tahoma"/>
                <a:cs typeface="QCWBTO+Tahoma"/>
              </a:rPr>
              <a:t>учебников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724779" y="3931616"/>
            <a:ext cx="302065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105902" y="4006399"/>
            <a:ext cx="302304" cy="2498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0536682" y="4029534"/>
            <a:ext cx="302065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158994" y="4160216"/>
            <a:ext cx="1436229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  <a:r>
              <a:rPr dirty="0" sz="1500" spc="-113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1000" spc="-27" b="1">
                <a:solidFill>
                  <a:srgbClr val="008000"/>
                </a:solidFill>
                <a:latin typeface="VNEFBG+Tahoma Bold"/>
                <a:cs typeface="VNEFBG+Tahoma Bold"/>
              </a:rPr>
              <a:t>базовый</a:t>
            </a:r>
            <a:r>
              <a:rPr dirty="0" sz="1000" spc="18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000" spc="-28" b="1">
                <a:solidFill>
                  <a:srgbClr val="008000"/>
                </a:solidFill>
                <a:latin typeface="VNEFBG+Tahoma Bold"/>
                <a:cs typeface="VNEFBG+Tahoma Bold"/>
              </a:rPr>
              <a:t>уровень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42900" y="4261400"/>
            <a:ext cx="4327020" cy="239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450" spc="608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50" spc="-24">
                <a:solidFill>
                  <a:srgbClr val="031b83"/>
                </a:solidFill>
                <a:latin typeface="QCWBTO+Tahoma"/>
                <a:cs typeface="QCWBTO+Tahoma"/>
              </a:rPr>
              <a:t>Методические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рекомендации</a:t>
            </a:r>
            <a:r>
              <a:rPr dirty="0" sz="950" spc="3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0">
                <a:solidFill>
                  <a:srgbClr val="031b83"/>
                </a:solidFill>
                <a:latin typeface="QCWBTO+Tahoma"/>
                <a:cs typeface="QCWBTO+Tahoma"/>
              </a:rPr>
              <a:t>по</a:t>
            </a:r>
            <a:r>
              <a:rPr dirty="0" sz="950" spc="-1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4">
                <a:solidFill>
                  <a:srgbClr val="031b83"/>
                </a:solidFill>
                <a:latin typeface="QCWBTO+Tahoma"/>
                <a:cs typeface="QCWBTO+Tahoma"/>
              </a:rPr>
              <a:t>материально</a:t>
            </a:r>
            <a:r>
              <a:rPr dirty="0" sz="950" spc="-21">
                <a:solidFill>
                  <a:srgbClr val="031b83"/>
                </a:solidFill>
                <a:latin typeface="RATEDJ+Tahoma"/>
                <a:cs typeface="RATEDJ+Tahoma"/>
              </a:rPr>
              <a:t>-</a:t>
            </a:r>
            <a:r>
              <a:rPr dirty="0" sz="950" spc="-21">
                <a:solidFill>
                  <a:srgbClr val="031b83"/>
                </a:solidFill>
                <a:latin typeface="QCWBTO+Tahoma"/>
                <a:cs typeface="QCWBTO+Tahoma"/>
              </a:rPr>
              <a:t>техническому</a:t>
            </a:r>
            <a:r>
              <a:rPr dirty="0" sz="950" spc="2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4">
                <a:solidFill>
                  <a:srgbClr val="031b83"/>
                </a:solidFill>
                <a:latin typeface="QCWBTO+Tahoma"/>
                <a:cs typeface="QCWBTO+Tahoma"/>
              </a:rPr>
              <a:t>обеспечению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202169" y="4311727"/>
            <a:ext cx="2111807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  <a:r>
              <a:rPr dirty="0" sz="1500" spc="-89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базовый</a:t>
            </a:r>
            <a:r>
              <a:rPr dirty="0" sz="1000" spc="-1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  <a:r>
              <a:rPr dirty="0" sz="1000" spc="-3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углубленный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уровни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9632950" y="4335584"/>
            <a:ext cx="2112406" cy="2498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  <a:r>
              <a:rPr dirty="0" sz="1500" spc="-89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базовый</a:t>
            </a:r>
            <a:r>
              <a:rPr dirty="0" sz="1000" spc="-1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  <a:r>
              <a:rPr dirty="0" sz="1000" spc="-3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углубленный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уровни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15416" y="4520379"/>
            <a:ext cx="6400064" cy="4014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baseline="46736" spc="-24">
                <a:solidFill>
                  <a:srgbClr val="031b83"/>
                </a:solidFill>
                <a:latin typeface="QCWBTO+Tahoma"/>
                <a:cs typeface="QCWBTO+Tahoma"/>
              </a:rPr>
              <a:t>реализации</a:t>
            </a:r>
            <a:r>
              <a:rPr dirty="0" sz="1450" baseline="46736" spc="-13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450" baseline="46736" spc="-25">
                <a:solidFill>
                  <a:srgbClr val="031b83"/>
                </a:solidFill>
                <a:latin typeface="QCWBTO+Tahoma"/>
                <a:cs typeface="QCWBTO+Tahoma"/>
              </a:rPr>
              <a:t>ФГОС</a:t>
            </a:r>
            <a:r>
              <a:rPr dirty="0" sz="1450" baseline="46736" spc="-14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450" baseline="46736" spc="-25">
                <a:solidFill>
                  <a:srgbClr val="031b83"/>
                </a:solidFill>
                <a:latin typeface="QCWBTO+Tahoma"/>
                <a:cs typeface="QCWBTO+Tahoma"/>
              </a:rPr>
              <a:t>(наличие</a:t>
            </a:r>
            <a:r>
              <a:rPr dirty="0" sz="1450" baseline="46736" spc="-13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450" baseline="46736" spc="-24">
                <a:solidFill>
                  <a:srgbClr val="031b83"/>
                </a:solidFill>
                <a:latin typeface="QCWBTO+Tahoma"/>
                <a:cs typeface="QCWBTO+Tahoma"/>
              </a:rPr>
              <a:t>предметных</a:t>
            </a:r>
            <a:r>
              <a:rPr dirty="0" sz="1450" baseline="46736" spc="-14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450" baseline="46736" spc="-28">
                <a:solidFill>
                  <a:srgbClr val="031b83"/>
                </a:solidFill>
                <a:latin typeface="QCWBTO+Tahoma"/>
                <a:cs typeface="QCWBTO+Tahoma"/>
              </a:rPr>
              <a:t>классов,</a:t>
            </a:r>
            <a:r>
              <a:rPr dirty="0" sz="1450" baseline="46736" spc="-11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450" baseline="46736" spc="-25">
                <a:solidFill>
                  <a:srgbClr val="031b83"/>
                </a:solidFill>
                <a:latin typeface="QCWBTO+Tahoma"/>
                <a:cs typeface="QCWBTO+Tahoma"/>
              </a:rPr>
              <a:t>лабораторного</a:t>
            </a:r>
            <a:r>
              <a:rPr dirty="0" sz="1450" baseline="46736" spc="-12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450" baseline="46736" spc="-26">
                <a:solidFill>
                  <a:srgbClr val="031b83"/>
                </a:solidFill>
                <a:latin typeface="QCWBTO+Tahoma"/>
                <a:cs typeface="QCWBTO+Tahoma"/>
              </a:rPr>
              <a:t>оборудования</a:t>
            </a:r>
            <a:r>
              <a:rPr dirty="0" sz="1450" baseline="46736" spc="7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5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  <a:r>
              <a:rPr dirty="0" sz="1500" baseline="-46330" spc="-24" b="1">
                <a:solidFill>
                  <a:srgbClr val="008000"/>
                </a:solidFill>
                <a:latin typeface="VNEFBG+Tahoma Bold"/>
                <a:cs typeface="VNEFBG+Tahoma Bold"/>
              </a:rPr>
              <a:t>Обеспеченность</a:t>
            </a:r>
            <a:r>
              <a:rPr dirty="0" sz="1500" baseline="-46330" spc="-115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500" baseline="-46330" spc="-25" b="1">
                <a:solidFill>
                  <a:srgbClr val="008000"/>
                </a:solidFill>
                <a:latin typeface="VNEFBG+Tahoma Bold"/>
                <a:cs typeface="VNEFBG+Tahoma Bold"/>
              </a:rPr>
              <a:t>не</a:t>
            </a:r>
            <a:r>
              <a:rPr dirty="0" sz="1500" baseline="-46330" spc="-156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500" baseline="-46330" spc="-27" b="1">
                <a:solidFill>
                  <a:srgbClr val="008000"/>
                </a:solidFill>
                <a:latin typeface="VNEFBG+Tahoma Bold"/>
                <a:cs typeface="VNEFBG+Tahoma Bold"/>
              </a:rPr>
              <a:t>менее</a:t>
            </a:r>
            <a:r>
              <a:rPr dirty="0" sz="1500" baseline="-46330" spc="-119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500" baseline="-46330" b="1">
                <a:solidFill>
                  <a:srgbClr val="008000"/>
                </a:solidFill>
                <a:latin typeface="VNEFBG+Tahoma Bold"/>
                <a:cs typeface="VNEFBG+Tahoma Bold"/>
              </a:rPr>
              <a:t>3</a:t>
            </a:r>
          </a:p>
          <a:p>
            <a:pPr marL="0" marR="0">
              <a:lnSpc>
                <a:spcPts val="1147"/>
              </a:lnSpc>
              <a:spcBef>
                <a:spcPts val="4"/>
              </a:spcBef>
              <a:spcAft>
                <a:spcPts val="0"/>
              </a:spcAft>
            </a:pP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мобильных</a:t>
            </a:r>
            <a:r>
              <a:rPr dirty="0" sz="950" spc="3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8">
                <a:solidFill>
                  <a:srgbClr val="031b83"/>
                </a:solidFill>
                <a:latin typeface="QCWBTO+Tahoma"/>
                <a:cs typeface="QCWBTO+Tahoma"/>
              </a:rPr>
              <a:t>классов)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7415530" y="4616527"/>
            <a:ext cx="1686921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Обеспеченность</a:t>
            </a:r>
            <a:r>
              <a:rPr dirty="0" sz="1000" spc="1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по</a:t>
            </a:r>
            <a:r>
              <a:rPr dirty="0" sz="1000" spc="-2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всем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9504934" y="4640911"/>
            <a:ext cx="2368089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Обеспеченность</a:t>
            </a:r>
            <a:r>
              <a:rPr dirty="0" sz="1000" spc="1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по</a:t>
            </a:r>
            <a:r>
              <a:rPr dirty="0" sz="1000" spc="-2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всем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предметам,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457698" y="4798963"/>
            <a:ext cx="864084" cy="1911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2" b="1">
                <a:solidFill>
                  <a:srgbClr val="008000"/>
                </a:solidFill>
                <a:latin typeface="VNEFBG+Tahoma Bold"/>
                <a:cs typeface="VNEFBG+Tahoma Bold"/>
              </a:rPr>
              <a:t>предметов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7877302" y="4889819"/>
            <a:ext cx="784365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предметам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9809734" y="4914203"/>
            <a:ext cx="1784258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конвергентные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лаборатории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42900" y="4988729"/>
            <a:ext cx="4138095" cy="239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450" spc="608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50" spc="-24">
                <a:solidFill>
                  <a:srgbClr val="031b83"/>
                </a:solidFill>
                <a:latin typeface="QCWBTO+Tahoma"/>
                <a:cs typeface="QCWBTO+Tahoma"/>
              </a:rPr>
              <a:t>Методические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рекомендации</a:t>
            </a:r>
            <a:r>
              <a:rPr dirty="0" sz="950" spc="3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0">
                <a:solidFill>
                  <a:srgbClr val="031b83"/>
                </a:solidFill>
                <a:latin typeface="QCWBTO+Tahoma"/>
                <a:cs typeface="QCWBTO+Tahoma"/>
              </a:rPr>
              <a:t>по</a:t>
            </a:r>
            <a:r>
              <a:rPr dirty="0" sz="950" spc="-1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4">
                <a:solidFill>
                  <a:srgbClr val="031b83"/>
                </a:solidFill>
                <a:latin typeface="QCWBTO+Tahoma"/>
                <a:cs typeface="QCWBTO+Tahoma"/>
              </a:rPr>
              <a:t>реализации</a:t>
            </a:r>
            <a:r>
              <a:rPr dirty="0" sz="950" spc="1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сетевой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формы</a:t>
            </a:r>
            <a:r>
              <a:rPr dirty="0" sz="950" spc="1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обучения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724779" y="5097858"/>
            <a:ext cx="302065" cy="935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1035"/>
              </a:spcBef>
              <a:spcAft>
                <a:spcPts val="0"/>
              </a:spcAft>
            </a:pPr>
            <a:r>
              <a:rPr dirty="0" sz="15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1035"/>
              </a:spcBef>
              <a:spcAft>
                <a:spcPts val="0"/>
              </a:spcAft>
            </a:pPr>
            <a:r>
              <a:rPr dirty="0" sz="15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8105902" y="5188027"/>
            <a:ext cx="302065" cy="9371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1037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1047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0536682" y="5212411"/>
            <a:ext cx="302304" cy="935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7"/>
              </a:lnSpc>
              <a:spcBef>
                <a:spcPts val="1033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1037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15416" y="5249232"/>
            <a:ext cx="1815134" cy="1834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4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(методические</a:t>
            </a:r>
            <a:r>
              <a:rPr dirty="0" sz="950" spc="1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рекомендации)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342900" y="5499244"/>
            <a:ext cx="4473656" cy="239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450" spc="608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50" spc="-24">
                <a:solidFill>
                  <a:srgbClr val="031b83"/>
                </a:solidFill>
                <a:latin typeface="QCWBTO+Tahoma"/>
                <a:cs typeface="QCWBTO+Tahoma"/>
              </a:rPr>
              <a:t>Методические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рекомендации</a:t>
            </a:r>
            <a:r>
              <a:rPr dirty="0" sz="950" spc="3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0">
                <a:solidFill>
                  <a:srgbClr val="031b83"/>
                </a:solidFill>
                <a:latin typeface="QCWBTO+Tahoma"/>
                <a:cs typeface="QCWBTO+Tahoma"/>
              </a:rPr>
              <a:t>по</a:t>
            </a:r>
            <a:r>
              <a:rPr dirty="0" sz="950" spc="-1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7">
                <a:solidFill>
                  <a:srgbClr val="031b83"/>
                </a:solidFill>
                <a:latin typeface="QCWBTO+Tahoma"/>
                <a:cs typeface="QCWBTO+Tahoma"/>
              </a:rPr>
              <a:t>созданию</a:t>
            </a:r>
            <a:r>
              <a:rPr dirty="0" sz="950" spc="2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  <a:r>
              <a:rPr dirty="0" sz="950" spc="-4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4">
                <a:solidFill>
                  <a:srgbClr val="031b83"/>
                </a:solidFill>
                <a:latin typeface="QCWBTO+Tahoma"/>
                <a:cs typeface="QCWBTO+Tahoma"/>
              </a:rPr>
              <a:t>функционированию</a:t>
            </a:r>
            <a:r>
              <a:rPr dirty="0" sz="950" spc="32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6">
                <a:solidFill>
                  <a:srgbClr val="031b83"/>
                </a:solidFill>
                <a:latin typeface="QCWBTO+Tahoma"/>
                <a:cs typeface="QCWBTO+Tahoma"/>
              </a:rPr>
              <a:t>школьного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15416" y="5759747"/>
            <a:ext cx="3822496" cy="1834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4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 spc="-24">
                <a:solidFill>
                  <a:srgbClr val="031b83"/>
                </a:solidFill>
                <a:latin typeface="QCWBTO+Tahoma"/>
                <a:cs typeface="QCWBTO+Tahoma"/>
              </a:rPr>
              <a:t>библиотечного</a:t>
            </a:r>
            <a:r>
              <a:rPr dirty="0" sz="950" spc="1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4">
                <a:solidFill>
                  <a:srgbClr val="031b83"/>
                </a:solidFill>
                <a:latin typeface="QCWBTO+Tahoma"/>
                <a:cs typeface="QCWBTO+Tahoma"/>
              </a:rPr>
              <a:t>информационного</a:t>
            </a:r>
            <a:r>
              <a:rPr dirty="0" sz="950" spc="4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5">
                <a:solidFill>
                  <a:srgbClr val="031b83"/>
                </a:solidFill>
                <a:latin typeface="QCWBTO+Tahoma"/>
                <a:cs typeface="QCWBTO+Tahoma"/>
              </a:rPr>
              <a:t>центра</a:t>
            </a:r>
            <a:r>
              <a:rPr dirty="0" sz="950" spc="27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4">
                <a:solidFill>
                  <a:srgbClr val="031b83"/>
                </a:solidFill>
                <a:latin typeface="QCWBTO+Tahoma"/>
                <a:cs typeface="QCWBTO+Tahoma"/>
              </a:rPr>
              <a:t>(инфраструктурный</a:t>
            </a:r>
            <a:r>
              <a:rPr dirty="0" sz="950" spc="4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50" spc="-24">
                <a:solidFill>
                  <a:srgbClr val="031b83"/>
                </a:solidFill>
                <a:latin typeface="QCWBTO+Tahoma"/>
                <a:cs typeface="QCWBTO+Tahoma"/>
              </a:rPr>
              <a:t>лист)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6066" y="312019"/>
            <a:ext cx="6132115" cy="410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24">
                <a:solidFill>
                  <a:srgbClr val="031b83"/>
                </a:solidFill>
                <a:latin typeface="DJKKBJ+Calibri Light"/>
                <a:cs typeface="DJKKBJ+Calibri Light"/>
              </a:rPr>
              <a:t>Инклюзивное</a:t>
            </a:r>
            <a:r>
              <a:rPr dirty="0" sz="2400">
                <a:solidFill>
                  <a:srgbClr val="031b83"/>
                </a:solidFill>
                <a:latin typeface="DJKKBJ+Calibri Light"/>
                <a:cs typeface="DJKKBJ+Calibri Light"/>
              </a:rPr>
              <a:t> </a:t>
            </a:r>
            <a:r>
              <a:rPr dirty="0" sz="2400" spc="25">
                <a:solidFill>
                  <a:srgbClr val="031b83"/>
                </a:solidFill>
                <a:latin typeface="DJKKBJ+Calibri Light"/>
                <a:cs typeface="DJKKBJ+Calibri Light"/>
              </a:rPr>
              <a:t>образовательное</a:t>
            </a:r>
            <a:r>
              <a:rPr dirty="0" sz="2400">
                <a:solidFill>
                  <a:srgbClr val="031b83"/>
                </a:solidFill>
                <a:latin typeface="DJKKBJ+Calibri Light"/>
                <a:cs typeface="DJKKBJ+Calibri Light"/>
              </a:rPr>
              <a:t> </a:t>
            </a:r>
            <a:r>
              <a:rPr dirty="0" sz="2400" spc="26">
                <a:solidFill>
                  <a:srgbClr val="031b83"/>
                </a:solidFill>
                <a:latin typeface="DJKKBJ+Calibri Light"/>
                <a:cs typeface="DJKKBJ+Calibri Light"/>
              </a:rPr>
              <a:t>пространство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8698" y="934759"/>
            <a:ext cx="4542623" cy="2533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87">
                <a:solidFill>
                  <a:srgbClr val="031b83"/>
                </a:solidFill>
                <a:latin typeface="QCWBTO+Tahoma"/>
                <a:cs typeface="QCWBTO+Tahoma"/>
              </a:rPr>
              <a:t>Критерии</a:t>
            </a:r>
            <a:r>
              <a:rPr dirty="0" sz="1400" spc="5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400" spc="86">
                <a:solidFill>
                  <a:srgbClr val="031b83"/>
                </a:solidFill>
                <a:latin typeface="QCWBTO+Tahoma"/>
                <a:cs typeface="QCWBTO+Tahoma"/>
              </a:rPr>
              <a:t>инклюзивной</a:t>
            </a:r>
            <a:r>
              <a:rPr dirty="0" sz="1400" spc="8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400" spc="86">
                <a:solidFill>
                  <a:srgbClr val="031b83"/>
                </a:solidFill>
                <a:latin typeface="QCWBTO+Tahoma"/>
                <a:cs typeface="QCWBTO+Tahoma"/>
              </a:rPr>
              <a:t>образовательной</a:t>
            </a:r>
            <a:r>
              <a:rPr dirty="0" sz="1400" spc="5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400" spc="86">
                <a:solidFill>
                  <a:srgbClr val="031b83"/>
                </a:solidFill>
                <a:latin typeface="QCWBTO+Tahoma"/>
                <a:cs typeface="QCWBTO+Tahoma"/>
              </a:rPr>
              <a:t>среды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07126" y="1055803"/>
            <a:ext cx="944612" cy="2220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3" b="1">
                <a:solidFill>
                  <a:srgbClr val="008000"/>
                </a:solidFill>
                <a:latin typeface="VNEFBG+Tahoma Bold"/>
                <a:cs typeface="VNEFBG+Tahoma Bold"/>
              </a:rPr>
              <a:t>БАЗОВЫЙ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01279" y="1057340"/>
            <a:ext cx="787639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8" b="1">
                <a:solidFill>
                  <a:srgbClr val="031b83"/>
                </a:solidFill>
                <a:latin typeface="VNEFBG+Tahoma Bold"/>
                <a:cs typeface="VNEFBG+Tahoma Bold"/>
              </a:rPr>
              <a:t>СРЕДНИЙ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455529" y="1057340"/>
            <a:ext cx="760895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9" b="1">
                <a:solidFill>
                  <a:srgbClr val="031b83"/>
                </a:solidFill>
                <a:latin typeface="VNEFBG+Tahoma Bold"/>
                <a:cs typeface="VNEFBG+Tahoma Bold"/>
              </a:rPr>
              <a:t>ПОЛНЫЙ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9191" y="1473684"/>
            <a:ext cx="207622" cy="7509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2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02060"/>
                </a:solidFill>
                <a:latin typeface="EUKFPK+Wingdings"/>
                <a:cs typeface="EUKFPK+Wingdings"/>
              </a:rPr>
              <a:t>.</a:t>
            </a:r>
          </a:p>
          <a:p>
            <a:pPr marL="0" marR="0">
              <a:lnSpc>
                <a:spcPts val="1052"/>
              </a:lnSpc>
              <a:spcBef>
                <a:spcPts val="1177"/>
              </a:spcBef>
              <a:spcAft>
                <a:spcPts val="0"/>
              </a:spcAft>
            </a:pPr>
            <a:r>
              <a:rPr dirty="0" sz="950">
                <a:solidFill>
                  <a:srgbClr val="002060"/>
                </a:solidFill>
                <a:latin typeface="EUKFPK+Wingdings"/>
                <a:cs typeface="EUKFPK+Wingdings"/>
              </a:rPr>
              <a:t>.</a:t>
            </a:r>
          </a:p>
          <a:p>
            <a:pPr marL="0" marR="0">
              <a:lnSpc>
                <a:spcPts val="1054"/>
              </a:lnSpc>
              <a:spcBef>
                <a:spcPts val="1225"/>
              </a:spcBef>
              <a:spcAft>
                <a:spcPts val="0"/>
              </a:spcAft>
            </a:pPr>
            <a:r>
              <a:rPr dirty="0" sz="950">
                <a:solidFill>
                  <a:srgbClr val="002060"/>
                </a:solidFill>
                <a:latin typeface="EUKFPK+Wingdings"/>
                <a:cs typeface="EUKFPK+Wingdings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1403" y="1467277"/>
            <a:ext cx="4312457" cy="2256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57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Наличие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программы,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плана</a:t>
            </a:r>
            <a:r>
              <a:rPr dirty="0" sz="950" spc="14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мероприятий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по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развитию</a:t>
            </a:r>
            <a:r>
              <a:rPr dirty="0" sz="950" spc="-25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инклюзивного</a:t>
            </a:r>
          </a:p>
          <a:p>
            <a:pPr marL="0" marR="0">
              <a:lnSpc>
                <a:spcPts val="1139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образования</a:t>
            </a:r>
          </a:p>
          <a:p>
            <a:pPr marL="0" marR="0">
              <a:lnSpc>
                <a:spcPts val="1139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Наличие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локальных</a:t>
            </a:r>
            <a:r>
              <a:rPr dirty="0" sz="950" spc="22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нормативных</a:t>
            </a:r>
            <a:r>
              <a:rPr dirty="0" sz="950" spc="-14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актов</a:t>
            </a:r>
            <a:r>
              <a:rPr dirty="0" sz="950" spc="-36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по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организации</a:t>
            </a:r>
            <a:r>
              <a:rPr dirty="0" sz="950" spc="-21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получения</a:t>
            </a:r>
            <a:r>
              <a:rPr dirty="0" sz="950" spc="19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образования</a:t>
            </a:r>
          </a:p>
          <a:p>
            <a:pPr marL="0" marR="0">
              <a:lnSpc>
                <a:spcPts val="1140"/>
              </a:lnSpc>
              <a:spcBef>
                <a:spcPts val="50"/>
              </a:spcBef>
              <a:spcAft>
                <a:spcPts val="0"/>
              </a:spcAft>
            </a:pP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обучающимися</a:t>
            </a:r>
            <a:r>
              <a:rPr dirty="0" sz="950" spc="-17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с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ОВЗ,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с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инвалидностью</a:t>
            </a:r>
          </a:p>
          <a:p>
            <a:pPr marL="0" marR="0">
              <a:lnSpc>
                <a:spcPts val="1139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Наличие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паспорта</a:t>
            </a:r>
            <a:r>
              <a:rPr dirty="0" sz="950" spc="-1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доступности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образовательной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организации</a:t>
            </a:r>
            <a:r>
              <a:rPr dirty="0" sz="950" spc="-2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в</a:t>
            </a:r>
            <a:r>
              <a:rPr dirty="0" sz="950" spc="-1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соответствии</a:t>
            </a:r>
            <a:r>
              <a:rPr dirty="0" sz="950" spc="-42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с</a:t>
            </a:r>
          </a:p>
          <a:p>
            <a:pPr marL="0" marR="0">
              <a:lnSpc>
                <a:spcPts val="1141"/>
              </a:lnSpc>
              <a:spcBef>
                <a:spcPts val="50"/>
              </a:spcBef>
              <a:spcAft>
                <a:spcPts val="0"/>
              </a:spcAft>
            </a:pP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приказом</a:t>
            </a:r>
            <a:r>
              <a:rPr dirty="0" sz="950" spc="-18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Минобрнауки</a:t>
            </a:r>
            <a:r>
              <a:rPr dirty="0" sz="950" spc="-34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России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от</a:t>
            </a:r>
            <a:r>
              <a:rPr dirty="0" sz="950" spc="-23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9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ноября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2015</a:t>
            </a:r>
            <a:r>
              <a:rPr dirty="0" sz="950" spc="21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г.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№1309</a:t>
            </a:r>
            <a:r>
              <a:rPr dirty="0" sz="950" spc="16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(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с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учетом</a:t>
            </a:r>
            <a:r>
              <a:rPr dirty="0" sz="950" spc="-17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категории</a:t>
            </a:r>
          </a:p>
          <a:p>
            <a:pPr marL="0" marR="0">
              <a:lnSpc>
                <a:spcPts val="1140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обучающихся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с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ОВЗ)</a:t>
            </a:r>
          </a:p>
          <a:p>
            <a:pPr marL="0" marR="0">
              <a:lnSpc>
                <a:spcPts val="1139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Использование</a:t>
            </a:r>
            <a:r>
              <a:rPr dirty="0" sz="950" spc="21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специальных</a:t>
            </a:r>
            <a:r>
              <a:rPr dirty="0" sz="950" spc="23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образовательных</a:t>
            </a:r>
            <a:r>
              <a:rPr dirty="0" sz="950" spc="-13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программ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и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методов</a:t>
            </a:r>
            <a:r>
              <a:rPr dirty="0" sz="950" spc="-21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обучения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и</a:t>
            </a:r>
          </a:p>
          <a:p>
            <a:pPr marL="0" marR="0">
              <a:lnSpc>
                <a:spcPts val="11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воспитания</a:t>
            </a:r>
          </a:p>
          <a:p>
            <a:pPr marL="0" marR="0">
              <a:lnSpc>
                <a:spcPts val="1139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Предоставление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услуг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специалистов,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оказывающих</a:t>
            </a:r>
            <a:r>
              <a:rPr dirty="0" sz="950" spc="-25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обучающимся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необходимую</a:t>
            </a:r>
          </a:p>
          <a:p>
            <a:pPr marL="0" marR="0">
              <a:lnSpc>
                <a:spcPts val="11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психолого</a:t>
            </a:r>
            <a:r>
              <a:rPr dirty="0" sz="950">
                <a:solidFill>
                  <a:srgbClr val="002060"/>
                </a:solidFill>
                <a:latin typeface="PFMNCH+Calibri"/>
                <a:cs typeface="PFMNCH+Calibri"/>
              </a:rPr>
              <a:t>-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педагогическую,</a:t>
            </a:r>
            <a:r>
              <a:rPr dirty="0" sz="950" spc="18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коррекционную,</a:t>
            </a:r>
            <a:r>
              <a:rPr dirty="0" sz="950" spc="-19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техническую</a:t>
            </a:r>
            <a:r>
              <a:rPr dirty="0" sz="950" spc="15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950">
                <a:solidFill>
                  <a:srgbClr val="002060"/>
                </a:solidFill>
                <a:latin typeface="UWJUQQ+Calibri"/>
                <a:cs typeface="UWJUQQ+Calibri"/>
              </a:rPr>
              <a:t>помощь</a:t>
            </a:r>
          </a:p>
          <a:p>
            <a:pPr marL="0" marR="0">
              <a:lnSpc>
                <a:spcPts val="1215"/>
              </a:lnSpc>
              <a:spcBef>
                <a:spcPts val="86"/>
              </a:spcBef>
              <a:spcAft>
                <a:spcPts val="0"/>
              </a:spcAft>
            </a:pP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Наличие</a:t>
            </a:r>
            <a:r>
              <a:rPr dirty="0" sz="1000" spc="11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адаптированных</a:t>
            </a:r>
            <a:r>
              <a:rPr dirty="0" sz="1000" spc="14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основных</a:t>
            </a:r>
            <a:r>
              <a:rPr dirty="0" sz="1000" spc="252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общеобразовательных</a:t>
            </a:r>
            <a:r>
              <a:rPr dirty="0" sz="1000" spc="51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программ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Реализация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индивидуальных</a:t>
            </a:r>
            <a:r>
              <a:rPr dirty="0" sz="1000" spc="39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образовательных</a:t>
            </a:r>
            <a:r>
              <a:rPr dirty="0" sz="1000" spc="38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маршрутов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Обеспечение</a:t>
            </a:r>
            <a:r>
              <a:rPr dirty="0" sz="1000" spc="58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информационной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открытости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содержания</a:t>
            </a:r>
            <a:r>
              <a:rPr dirty="0" sz="1000" spc="21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инклюзивного</a:t>
            </a:r>
          </a:p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образования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89804" y="1651169"/>
            <a:ext cx="302065" cy="1024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584"/>
              </a:lnSpc>
              <a:spcBef>
                <a:spcPts val="405"/>
              </a:spcBef>
              <a:spcAft>
                <a:spcPts val="0"/>
              </a:spcAft>
            </a:pPr>
            <a:r>
              <a:rPr dirty="0" sz="145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486"/>
              </a:spcBef>
              <a:spcAft>
                <a:spcPts val="0"/>
              </a:spcAft>
            </a:pPr>
            <a:r>
              <a:rPr dirty="0" sz="15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584"/>
              </a:lnSpc>
              <a:spcBef>
                <a:spcPts val="403"/>
              </a:spcBef>
              <a:spcAft>
                <a:spcPts val="0"/>
              </a:spcAft>
            </a:pPr>
            <a:r>
              <a:rPr dirty="0" sz="145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485253" y="1652947"/>
            <a:ext cx="302065" cy="10246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587"/>
              </a:lnSpc>
              <a:spcBef>
                <a:spcPts val="402"/>
              </a:spcBef>
              <a:spcAft>
                <a:spcPts val="0"/>
              </a:spcAft>
            </a:pPr>
            <a:r>
              <a:rPr dirty="0" sz="14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488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584"/>
              </a:lnSpc>
              <a:spcBef>
                <a:spcPts val="403"/>
              </a:spcBef>
              <a:spcAft>
                <a:spcPts val="0"/>
              </a:spcAft>
            </a:pPr>
            <a:r>
              <a:rPr dirty="0" sz="14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702673" y="1652947"/>
            <a:ext cx="302065" cy="17849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587"/>
              </a:lnSpc>
              <a:spcBef>
                <a:spcPts val="402"/>
              </a:spcBef>
              <a:spcAft>
                <a:spcPts val="0"/>
              </a:spcAft>
            </a:pPr>
            <a:r>
              <a:rPr dirty="0" sz="14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488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584"/>
              </a:lnSpc>
              <a:spcBef>
                <a:spcPts val="403"/>
              </a:spcBef>
              <a:spcAft>
                <a:spcPts val="0"/>
              </a:spcAft>
            </a:pPr>
            <a:r>
              <a:rPr dirty="0" sz="14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504"/>
              </a:lnSpc>
              <a:spcBef>
                <a:spcPts val="421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504"/>
              </a:lnSpc>
              <a:spcBef>
                <a:spcPts val="465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504"/>
              </a:lnSpc>
              <a:spcBef>
                <a:spcPts val="585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39191" y="2487399"/>
            <a:ext cx="207483" cy="4612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2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02060"/>
                </a:solidFill>
                <a:latin typeface="EUKFPK+Wingdings"/>
                <a:cs typeface="EUKFPK+Wingdings"/>
              </a:rPr>
              <a:t>.</a:t>
            </a:r>
          </a:p>
          <a:p>
            <a:pPr marL="0" marR="0">
              <a:lnSpc>
                <a:spcPts val="1052"/>
              </a:lnSpc>
              <a:spcBef>
                <a:spcPts val="1177"/>
              </a:spcBef>
              <a:spcAft>
                <a:spcPts val="0"/>
              </a:spcAft>
            </a:pPr>
            <a:r>
              <a:rPr dirty="0" sz="950">
                <a:solidFill>
                  <a:srgbClr val="002060"/>
                </a:solidFill>
                <a:latin typeface="EUKFPK+Wingdings"/>
                <a:cs typeface="EUKFPK+Wingdings"/>
              </a:rPr>
              <a:t>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289804" y="2701205"/>
            <a:ext cx="1206889" cy="239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  <a:r>
              <a:rPr dirty="0" sz="1450" spc="-122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900" spc="-21" b="1">
                <a:solidFill>
                  <a:srgbClr val="008000"/>
                </a:solidFill>
                <a:latin typeface="VNEFBG+Tahoma Bold"/>
                <a:cs typeface="VNEFBG+Tahoma Bold"/>
              </a:rPr>
              <a:t>Сетевая</a:t>
            </a:r>
            <a:r>
              <a:rPr dirty="0" sz="900" spc="-1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spc="-23" b="1">
                <a:solidFill>
                  <a:srgbClr val="008000"/>
                </a:solidFill>
                <a:latin typeface="VNEFBG+Tahoma Bold"/>
                <a:cs typeface="VNEFBG+Tahoma Bold"/>
              </a:rPr>
              <a:t>форма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485253" y="2703364"/>
            <a:ext cx="294881" cy="7345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504"/>
              </a:lnSpc>
              <a:spcBef>
                <a:spcPts val="303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504"/>
              </a:lnSpc>
              <a:spcBef>
                <a:spcPts val="585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663561" y="2752034"/>
            <a:ext cx="923800" cy="176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8">
                <a:solidFill>
                  <a:srgbClr val="031b83"/>
                </a:solidFill>
                <a:latin typeface="QCWBTO+Tahoma"/>
                <a:cs typeface="QCWBTO+Tahoma"/>
              </a:rPr>
              <a:t>Сетевая</a:t>
            </a:r>
            <a:r>
              <a:rPr dirty="0" sz="900" spc="3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форма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868789" y="2739842"/>
            <a:ext cx="1739890" cy="176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Специалисты</a:t>
            </a:r>
            <a:r>
              <a:rPr dirty="0" sz="900" spc="4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включены</a:t>
            </a:r>
            <a:r>
              <a:rPr dirty="0" sz="900" spc="4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900" spc="-3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7">
                <a:solidFill>
                  <a:srgbClr val="031b83"/>
                </a:solidFill>
                <a:latin typeface="QCWBTO+Tahoma"/>
                <a:cs typeface="QCWBTO+Tahoma"/>
              </a:rPr>
              <a:t>штат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282184" y="2952319"/>
            <a:ext cx="302065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39191" y="3079962"/>
            <a:ext cx="210412" cy="4833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2060"/>
                </a:solidFill>
                <a:latin typeface="EUKFPK+Wingdings"/>
                <a:cs typeface="EUKFPK+Wingdings"/>
              </a:rPr>
              <a:t>.</a:t>
            </a:r>
          </a:p>
          <a:p>
            <a:pPr marL="0" marR="0">
              <a:lnSpc>
                <a:spcPts val="110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000">
                <a:solidFill>
                  <a:srgbClr val="002060"/>
                </a:solidFill>
                <a:latin typeface="EUKFPK+Wingdings"/>
                <a:cs typeface="EUKFPK+Wingdings"/>
              </a:rPr>
              <a:t>.</a:t>
            </a:r>
          </a:p>
          <a:p>
            <a:pPr marL="0" marR="0">
              <a:lnSpc>
                <a:spcPts val="1108"/>
              </a:lnSpc>
              <a:spcBef>
                <a:spcPts val="92"/>
              </a:spcBef>
              <a:spcAft>
                <a:spcPts val="0"/>
              </a:spcAft>
            </a:pPr>
            <a:r>
              <a:rPr dirty="0" sz="1000">
                <a:solidFill>
                  <a:srgbClr val="002060"/>
                </a:solidFill>
                <a:latin typeface="EUKFPK+Wingdings"/>
                <a:cs typeface="EUKFPK+Wingdings"/>
              </a:rPr>
              <a:t>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289804" y="3232135"/>
            <a:ext cx="309249" cy="2596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485253" y="3414402"/>
            <a:ext cx="1495124" cy="8122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  <a:r>
              <a:rPr dirty="0" sz="1350" spc="-90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00" spc="-22">
                <a:solidFill>
                  <a:srgbClr val="031b83"/>
                </a:solidFill>
                <a:latin typeface="QCWBTO+Tahoma"/>
                <a:cs typeface="QCWBTO+Tahoma"/>
              </a:rPr>
              <a:t>информационный</a:t>
            </a:r>
            <a:r>
              <a:rPr dirty="0" sz="900" spc="4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2">
                <a:solidFill>
                  <a:srgbClr val="031b83"/>
                </a:solidFill>
                <a:latin typeface="QCWBTO+Tahoma"/>
                <a:cs typeface="QCWBTO+Tahoma"/>
              </a:rPr>
              <a:t>блок</a:t>
            </a:r>
          </a:p>
          <a:p>
            <a:pPr marL="0" marR="0">
              <a:lnSpc>
                <a:spcPts val="1504"/>
              </a:lnSpc>
              <a:spcBef>
                <a:spcPts val="866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+</a:t>
            </a:r>
            <a:r>
              <a:rPr dirty="0" sz="900" spc="-3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Рабочие</a:t>
            </a:r>
            <a:r>
              <a:rPr dirty="0" sz="900" spc="2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7">
                <a:solidFill>
                  <a:srgbClr val="031b83"/>
                </a:solidFill>
                <a:latin typeface="QCWBTO+Tahoma"/>
                <a:cs typeface="QCWBTO+Tahoma"/>
              </a:rPr>
              <a:t>тетради</a:t>
            </a:r>
          </a:p>
          <a:p>
            <a:pPr marL="0" marR="0">
              <a:lnSpc>
                <a:spcPts val="1504"/>
              </a:lnSpc>
              <a:spcBef>
                <a:spcPts val="715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702673" y="3414402"/>
            <a:ext cx="1847874" cy="8122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  <a:r>
              <a:rPr dirty="0" sz="1350" spc="-90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отдельная</a:t>
            </a:r>
            <a:r>
              <a:rPr dirty="0" sz="900" spc="2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вкладка</a:t>
            </a:r>
            <a:r>
              <a:rPr dirty="0" sz="900" spc="2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7">
                <a:solidFill>
                  <a:srgbClr val="031b83"/>
                </a:solidFill>
                <a:latin typeface="QCWBTO+Tahoma"/>
                <a:cs typeface="QCWBTO+Tahoma"/>
              </a:rPr>
              <a:t>на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сайте</a:t>
            </a:r>
          </a:p>
          <a:p>
            <a:pPr marL="0" marR="0">
              <a:lnSpc>
                <a:spcPts val="1504"/>
              </a:lnSpc>
              <a:spcBef>
                <a:spcPts val="866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+</a:t>
            </a:r>
            <a:r>
              <a:rPr dirty="0" sz="900" spc="-3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Дополнительные</a:t>
            </a:r>
            <a:r>
              <a:rPr dirty="0" sz="900" spc="3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материалы</a:t>
            </a:r>
          </a:p>
          <a:p>
            <a:pPr marL="0" marR="0">
              <a:lnSpc>
                <a:spcPts val="1504"/>
              </a:lnSpc>
              <a:spcBef>
                <a:spcPts val="715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289804" y="3472003"/>
            <a:ext cx="1970302" cy="478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  <a:r>
              <a:rPr dirty="0" sz="1000" spc="-26" b="1">
                <a:solidFill>
                  <a:srgbClr val="008000"/>
                </a:solidFill>
                <a:latin typeface="VNEFBG+Tahoma Bold"/>
                <a:cs typeface="VNEFBG+Tahoma Bold"/>
              </a:rPr>
              <a:t>отдельные</a:t>
            </a:r>
            <a:r>
              <a:rPr dirty="0" sz="1000" spc="27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000" spc="-27" b="1">
                <a:solidFill>
                  <a:srgbClr val="008000"/>
                </a:solidFill>
                <a:latin typeface="VNEFBG+Tahoma Bold"/>
                <a:cs typeface="VNEFBG+Tahoma Bold"/>
              </a:rPr>
              <a:t>публикации</a:t>
            </a:r>
          </a:p>
          <a:p>
            <a:pPr marL="0" marR="0">
              <a:lnSpc>
                <a:spcPts val="1664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5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  <a:r>
              <a:rPr dirty="0" sz="1000" spc="-25" b="1">
                <a:solidFill>
                  <a:srgbClr val="008000"/>
                </a:solidFill>
                <a:latin typeface="VNEFBG+Tahoma Bold"/>
                <a:cs typeface="VNEFBG+Tahoma Bold"/>
              </a:rPr>
              <a:t>Обеспечение</a:t>
            </a:r>
            <a:r>
              <a:rPr dirty="0" sz="1000" spc="36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000" spc="-26" b="1">
                <a:solidFill>
                  <a:srgbClr val="008000"/>
                </a:solidFill>
                <a:latin typeface="VNEFBG+Tahoma Bold"/>
                <a:cs typeface="VNEFBG+Tahoma Bold"/>
              </a:rPr>
              <a:t>учебниками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6811" y="3730436"/>
            <a:ext cx="210412" cy="1788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2060"/>
                </a:solidFill>
                <a:latin typeface="EUKFPK+Wingdings"/>
                <a:cs typeface="EUKFPK+Wingdings"/>
              </a:rPr>
              <a:t>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19023" y="3723687"/>
            <a:ext cx="4008775" cy="1729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Обеспеченность</a:t>
            </a:r>
            <a:r>
              <a:rPr dirty="0" sz="1000" spc="58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учебниками,</a:t>
            </a:r>
            <a:r>
              <a:rPr dirty="0" sz="1000" spc="16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учебными</a:t>
            </a:r>
            <a:r>
              <a:rPr dirty="0" sz="1000" spc="24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пособиями,</a:t>
            </a:r>
            <a:r>
              <a:rPr dirty="0" sz="1000" spc="3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дидактическими</a:t>
            </a:r>
          </a:p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материалами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Наличие</a:t>
            </a:r>
            <a:r>
              <a:rPr dirty="0" sz="1000" spc="11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специальных</a:t>
            </a:r>
            <a:r>
              <a:rPr dirty="0" sz="1000" spc="4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технических</a:t>
            </a:r>
            <a:r>
              <a:rPr dirty="0" sz="1000" spc="51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средств</a:t>
            </a:r>
            <a:r>
              <a:rPr dirty="0" sz="1000" spc="14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обучения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Наличие</a:t>
            </a:r>
            <a:r>
              <a:rPr dirty="0" sz="1000" spc="11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технологий/средств</a:t>
            </a:r>
            <a:r>
              <a:rPr dirty="0" sz="1000" spc="49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электронного</a:t>
            </a:r>
            <a:r>
              <a:rPr dirty="0" sz="1000" spc="15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обучения</a:t>
            </a:r>
            <a:r>
              <a:rPr dirty="0" sz="1000" spc="34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и</a:t>
            </a:r>
            <a:r>
              <a:rPr dirty="0" sz="1000" spc="-11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дистанционных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образовательных</a:t>
            </a:r>
            <a:r>
              <a:rPr dirty="0" sz="1000" spc="38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технологий,</a:t>
            </a:r>
            <a:r>
              <a:rPr dirty="0" sz="1000" spc="19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учитывающее</a:t>
            </a:r>
            <a:r>
              <a:rPr dirty="0" sz="1000" spc="21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особые</a:t>
            </a:r>
            <a:r>
              <a:rPr dirty="0" sz="1000" spc="1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образовательные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потребности</a:t>
            </a:r>
          </a:p>
          <a:p>
            <a:pPr marL="0" marR="0">
              <a:lnSpc>
                <a:spcPts val="1215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Обеспечение</a:t>
            </a:r>
            <a:r>
              <a:rPr dirty="0" sz="1000" spc="58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повышением</a:t>
            </a:r>
            <a:r>
              <a:rPr dirty="0" sz="1000" spc="22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квалификации,</a:t>
            </a:r>
            <a:r>
              <a:rPr dirty="0" sz="1000" spc="-18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переподготовкой,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дополнительным</a:t>
            </a:r>
            <a:r>
              <a:rPr dirty="0" sz="1000" spc="6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профессиональным</a:t>
            </a:r>
            <a:r>
              <a:rPr dirty="0" sz="1000" spc="48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образованием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педагогического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коллектива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Участие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специалистов</a:t>
            </a:r>
            <a:r>
              <a:rPr dirty="0" sz="1000" spc="17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образовательной</a:t>
            </a:r>
            <a:r>
              <a:rPr dirty="0" sz="1000" spc="28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организации</a:t>
            </a:r>
            <a:r>
              <a:rPr dirty="0" sz="1000" spc="-12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в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семинарах,</a:t>
            </a:r>
          </a:p>
          <a:p>
            <a:pPr marL="0" marR="0">
              <a:lnSpc>
                <a:spcPts val="120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тренингах</a:t>
            </a:r>
            <a:r>
              <a:rPr dirty="0" sz="1000" spc="29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и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др.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Профессиональное</a:t>
            </a:r>
            <a:r>
              <a:rPr dirty="0" sz="1000" spc="33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развитие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 </a:t>
            </a:r>
            <a:r>
              <a:rPr dirty="0" sz="1000">
                <a:solidFill>
                  <a:srgbClr val="002060"/>
                </a:solidFill>
                <a:latin typeface="UWJUQQ+Calibri"/>
                <a:cs typeface="UWJUQQ+Calibri"/>
              </a:rPr>
              <a:t>педагогов.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289804" y="4005129"/>
            <a:ext cx="703922" cy="2498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  <a:r>
              <a:rPr dirty="0" sz="1500" spc="-113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1000" spc="-26" b="1">
                <a:solidFill>
                  <a:srgbClr val="008000"/>
                </a:solidFill>
                <a:latin typeface="VNEFBG+Tahoma Bold"/>
                <a:cs typeface="VNEFBG+Tahoma Bold"/>
              </a:rPr>
              <a:t>Класс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6811" y="4035890"/>
            <a:ext cx="210272" cy="3308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2060"/>
                </a:solidFill>
                <a:latin typeface="EUKFPK+Wingdings"/>
                <a:cs typeface="EUKFPK+Wingdings"/>
              </a:rPr>
              <a:t>.</a:t>
            </a:r>
          </a:p>
          <a:p>
            <a:pPr marL="0" marR="0">
              <a:lnSpc>
                <a:spcPts val="110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000">
                <a:solidFill>
                  <a:srgbClr val="002060"/>
                </a:solidFill>
                <a:latin typeface="EUKFPK+Wingdings"/>
                <a:cs typeface="EUKFPK+Wingdings"/>
              </a:rPr>
              <a:t>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654417" y="4037909"/>
            <a:ext cx="1786477" cy="176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+</a:t>
            </a:r>
            <a:r>
              <a:rPr dirty="0" sz="900" spc="-3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Дополнительное</a:t>
            </a:r>
            <a:r>
              <a:rPr dirty="0" sz="900" spc="4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образование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871837" y="4037909"/>
            <a:ext cx="1397688" cy="176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+</a:t>
            </a:r>
            <a:r>
              <a:rPr dirty="0" sz="900" spc="-3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Профильные</a:t>
            </a:r>
            <a:r>
              <a:rPr dirty="0" sz="900" spc="2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средства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485253" y="4279780"/>
            <a:ext cx="287697" cy="2292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702673" y="4279780"/>
            <a:ext cx="1615381" cy="2292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  <a:r>
              <a:rPr dirty="0" sz="1350" spc="-66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+</a:t>
            </a:r>
            <a:r>
              <a:rPr dirty="0" sz="900" spc="-3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2">
                <a:solidFill>
                  <a:srgbClr val="031b83"/>
                </a:solidFill>
                <a:latin typeface="QCWBTO+Tahoma"/>
                <a:cs typeface="QCWBTO+Tahoma"/>
              </a:rPr>
              <a:t>Интерактивные</a:t>
            </a:r>
            <a:r>
              <a:rPr dirty="0" sz="900" spc="3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7">
                <a:solidFill>
                  <a:srgbClr val="031b83"/>
                </a:solidFill>
                <a:latin typeface="QCWBTO+Tahoma"/>
                <a:cs typeface="QCWBTO+Tahoma"/>
              </a:rPr>
              <a:t>панели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289804" y="4310584"/>
            <a:ext cx="1979867" cy="4879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  <a:r>
              <a:rPr dirty="0" sz="1500" spc="-113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1000" spc="-32" b="1">
                <a:solidFill>
                  <a:srgbClr val="008000"/>
                </a:solidFill>
                <a:latin typeface="VNEFBG+Tahoma Bold"/>
                <a:cs typeface="VNEFBG+Tahoma Bold"/>
              </a:rPr>
              <a:t>ПК</a:t>
            </a:r>
            <a:r>
              <a:rPr dirty="0" sz="100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000" b="1">
                <a:solidFill>
                  <a:srgbClr val="008000"/>
                </a:solidFill>
                <a:latin typeface="VNEFBG+Tahoma Bold"/>
                <a:cs typeface="VNEFBG+Tahoma Bold"/>
              </a:rPr>
              <a:t>с</a:t>
            </a:r>
            <a:r>
              <a:rPr dirty="0" sz="1000" spc="-52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000" spc="-26" b="1">
                <a:solidFill>
                  <a:srgbClr val="008000"/>
                </a:solidFill>
                <a:latin typeface="VNEFBG+Tahoma Bold"/>
                <a:cs typeface="VNEFBG+Tahoma Bold"/>
              </a:rPr>
              <a:t>доступом</a:t>
            </a:r>
            <a:r>
              <a:rPr dirty="0" sz="1000" spc="19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000" b="1">
                <a:solidFill>
                  <a:srgbClr val="008000"/>
                </a:solidFill>
                <a:latin typeface="VNEFBG+Tahoma Bold"/>
                <a:cs typeface="VNEFBG+Tahoma Bold"/>
              </a:rPr>
              <a:t>в</a:t>
            </a:r>
            <a:r>
              <a:rPr dirty="0" sz="1000" spc="-49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000" spc="-26" b="1">
                <a:solidFill>
                  <a:srgbClr val="008000"/>
                </a:solidFill>
                <a:latin typeface="VNEFBG+Tahoma Bold"/>
                <a:cs typeface="VNEFBG+Tahoma Bold"/>
              </a:rPr>
              <a:t>интернет</a:t>
            </a:r>
          </a:p>
          <a:p>
            <a:pPr marL="0" marR="0">
              <a:lnSpc>
                <a:spcPts val="1504"/>
              </a:lnSpc>
              <a:spcBef>
                <a:spcPts val="322"/>
              </a:spcBef>
              <a:spcAft>
                <a:spcPts val="0"/>
              </a:spcAft>
            </a:pPr>
            <a:r>
              <a:rPr dirty="0" sz="135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  <a:r>
              <a:rPr dirty="0" sz="1350" spc="-42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900" spc="-28" b="1">
                <a:solidFill>
                  <a:srgbClr val="008000"/>
                </a:solidFill>
                <a:latin typeface="VNEFBG+Tahoma Bold"/>
                <a:cs typeface="VNEFBG+Tahoma Bold"/>
              </a:rPr>
              <a:t>Не</a:t>
            </a:r>
            <a:r>
              <a:rPr dirty="0" sz="90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spc="-20" b="1">
                <a:solidFill>
                  <a:srgbClr val="008000"/>
                </a:solidFill>
                <a:latin typeface="VNEFBG+Tahoma Bold"/>
                <a:cs typeface="VNEFBG+Tahoma Bold"/>
              </a:rPr>
              <a:t>менее</a:t>
            </a:r>
            <a:r>
              <a:rPr dirty="0" sz="900" spc="-22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spc="-21" b="1">
                <a:solidFill>
                  <a:srgbClr val="008000"/>
                </a:solidFill>
                <a:latin typeface="VNEFBG+Tahoma Bold"/>
                <a:cs typeface="VNEFBG+Tahoma Bold"/>
              </a:rPr>
              <a:t>50%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6811" y="4657937"/>
            <a:ext cx="210412" cy="635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2060"/>
                </a:solidFill>
                <a:latin typeface="EUKFPK+Wingdings"/>
                <a:cs typeface="EUKFPK+Wingdings"/>
              </a:rPr>
              <a:t>.</a:t>
            </a:r>
          </a:p>
          <a:p>
            <a:pPr marL="0" marR="0">
              <a:lnSpc>
                <a:spcPts val="1108"/>
              </a:lnSpc>
              <a:spcBef>
                <a:spcPts val="2492"/>
              </a:spcBef>
              <a:spcAft>
                <a:spcPts val="0"/>
              </a:spcAft>
            </a:pPr>
            <a:r>
              <a:rPr dirty="0" sz="1000">
                <a:solidFill>
                  <a:srgbClr val="002060"/>
                </a:solidFill>
                <a:latin typeface="EUKFPK+Wingdings"/>
                <a:cs typeface="EUKFPK+Wingdings"/>
              </a:rPr>
              <a:t>.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485253" y="4692149"/>
            <a:ext cx="1060769" cy="677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  <a:r>
              <a:rPr dirty="0" sz="1350" spc="-42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00" spc="-20">
                <a:solidFill>
                  <a:srgbClr val="031b83"/>
                </a:solidFill>
                <a:latin typeface="QCWBTO+Tahoma"/>
                <a:cs typeface="QCWBTO+Tahoma"/>
              </a:rPr>
              <a:t>Не</a:t>
            </a:r>
            <a:r>
              <a:rPr dirty="0" sz="900" spc="-1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8">
                <a:solidFill>
                  <a:srgbClr val="031b83"/>
                </a:solidFill>
                <a:latin typeface="QCWBTO+Tahoma"/>
                <a:cs typeface="QCWBTO+Tahoma"/>
              </a:rPr>
              <a:t>менее</a:t>
            </a:r>
            <a:r>
              <a:rPr dirty="0" sz="900" spc="2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80%</a:t>
            </a:r>
          </a:p>
          <a:p>
            <a:pPr marL="0" marR="0">
              <a:lnSpc>
                <a:spcPts val="1504"/>
              </a:lnSpc>
              <a:spcBef>
                <a:spcPts val="2023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  <a:r>
              <a:rPr dirty="0" sz="1350" spc="222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Участие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9702673" y="4698245"/>
            <a:ext cx="287697" cy="2292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908413" y="4738695"/>
            <a:ext cx="451209" cy="176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3">
                <a:solidFill>
                  <a:srgbClr val="031b83"/>
                </a:solidFill>
                <a:latin typeface="RATEDJ+Tahoma"/>
                <a:cs typeface="RATEDJ+Tahoma"/>
              </a:rPr>
              <a:t>100%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289804" y="5015872"/>
            <a:ext cx="784183" cy="2292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  <a:r>
              <a:rPr dirty="0" sz="1350" spc="-42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900" spc="-23" b="1">
                <a:solidFill>
                  <a:srgbClr val="008000"/>
                </a:solidFill>
                <a:latin typeface="VNEFBG+Tahoma Bold"/>
                <a:cs typeface="VNEFBG+Tahoma Bold"/>
              </a:rPr>
              <a:t>Участие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9702673" y="5120717"/>
            <a:ext cx="1471212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208788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Участие</a:t>
            </a:r>
            <a:r>
              <a:rPr dirty="0" sz="900" spc="1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  <a:r>
              <a:rPr dirty="0" sz="900" spc="-3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трансляция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7966" y="151726"/>
            <a:ext cx="2274727" cy="408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45" b="1">
                <a:solidFill>
                  <a:srgbClr val="031b83"/>
                </a:solidFill>
                <a:latin typeface="DKQBMO+Verdana Bold"/>
                <a:cs typeface="DKQBMO+Verdana Bold"/>
              </a:rPr>
              <a:t>Воспитание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4009" y="682042"/>
            <a:ext cx="4219940" cy="4049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81">
                <a:solidFill>
                  <a:srgbClr val="031b83"/>
                </a:solidFill>
                <a:latin typeface="QCWBTO+Tahoma"/>
                <a:cs typeface="QCWBTO+Tahoma"/>
              </a:rPr>
              <a:t>Критерии</a:t>
            </a:r>
            <a:r>
              <a:rPr dirty="0" sz="1200" spc="11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83">
                <a:solidFill>
                  <a:srgbClr val="031b83"/>
                </a:solidFill>
                <a:latin typeface="QCWBTO+Tahoma"/>
                <a:cs typeface="QCWBTO+Tahoma"/>
              </a:rPr>
              <a:t>единого</a:t>
            </a:r>
            <a:r>
              <a:rPr dirty="0" sz="1200" spc="8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82">
                <a:solidFill>
                  <a:srgbClr val="031b83"/>
                </a:solidFill>
                <a:latin typeface="QCWBTO+Tahoma"/>
                <a:cs typeface="QCWBTO+Tahoma"/>
              </a:rPr>
              <a:t>образовательного</a:t>
            </a:r>
            <a:r>
              <a:rPr dirty="0" sz="1200" spc="10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81">
                <a:solidFill>
                  <a:srgbClr val="031b83"/>
                </a:solidFill>
                <a:latin typeface="QCWBTO+Tahoma"/>
                <a:cs typeface="QCWBTO+Tahoma"/>
              </a:rPr>
              <a:t>пространства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 spc="81">
                <a:solidFill>
                  <a:srgbClr val="031b83"/>
                </a:solidFill>
                <a:latin typeface="QCWBTO+Tahoma"/>
                <a:cs typeface="QCWBTO+Tahoma"/>
              </a:rPr>
              <a:t>(разрабатываемые</a:t>
            </a:r>
            <a:r>
              <a:rPr dirty="0" sz="1200" spc="13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83">
                <a:solidFill>
                  <a:srgbClr val="031b83"/>
                </a:solidFill>
                <a:latin typeface="QCWBTO+Tahoma"/>
                <a:cs typeface="QCWBTO+Tahoma"/>
              </a:rPr>
              <a:t>документы)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25435" y="829883"/>
            <a:ext cx="787639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8" b="1">
                <a:solidFill>
                  <a:srgbClr val="031b83"/>
                </a:solidFill>
                <a:latin typeface="VNEFBG+Tahoma Bold"/>
                <a:cs typeface="VNEFBG+Tahoma Bold"/>
              </a:rPr>
              <a:t>СРЕДНИЙ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89718" y="810960"/>
            <a:ext cx="760895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9" b="1">
                <a:solidFill>
                  <a:srgbClr val="031b83"/>
                </a:solidFill>
                <a:latin typeface="VNEFBG+Tahoma Bold"/>
                <a:cs typeface="VNEFBG+Tahoma Bold"/>
              </a:rPr>
              <a:t>ПОЛНЫЙ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70906" y="849428"/>
            <a:ext cx="944612" cy="2220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3" b="1">
                <a:solidFill>
                  <a:srgbClr val="008000"/>
                </a:solidFill>
                <a:latin typeface="VNEFBG+Tahoma Bold"/>
                <a:cs typeface="VNEFBG+Tahoma Bold"/>
              </a:rPr>
              <a:t>БАЗОВЫЙ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8698" y="1294842"/>
            <a:ext cx="2803099" cy="7067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500" spc="583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Рабочая</a:t>
            </a:r>
            <a:r>
              <a:rPr dirty="0" sz="1000" spc="27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программа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воспитания</a:t>
            </a:r>
          </a:p>
          <a:p>
            <a:pPr marL="0" marR="0">
              <a:lnSpc>
                <a:spcPts val="1664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500" spc="583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Календарный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план</a:t>
            </a:r>
            <a:r>
              <a:rPr dirty="0" sz="1000" spc="-1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воспитательной</a:t>
            </a:r>
            <a:r>
              <a:rPr dirty="0" sz="1000" spc="-1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работы</a:t>
            </a:r>
          </a:p>
          <a:p>
            <a:pPr marL="0" marR="0">
              <a:lnSpc>
                <a:spcPts val="1664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500" spc="559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Программа</a:t>
            </a:r>
            <a:r>
              <a:rPr dirty="0" sz="1000" spc="1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работы</a:t>
            </a:r>
            <a:r>
              <a:rPr dirty="0" sz="1000" spc="-3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с</a:t>
            </a:r>
            <a:r>
              <a:rPr dirty="0" sz="1000" spc="-4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родителями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24446" y="1294842"/>
            <a:ext cx="302065" cy="7067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408541" y="1294842"/>
            <a:ext cx="302065" cy="7067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770755" y="1510996"/>
            <a:ext cx="302304" cy="9353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5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5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7"/>
              </a:lnSpc>
              <a:spcBef>
                <a:spcPts val="133"/>
              </a:spcBef>
              <a:spcAft>
                <a:spcPts val="0"/>
              </a:spcAft>
            </a:pPr>
            <a:r>
              <a:rPr dirty="0" sz="15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72109" y="2047952"/>
            <a:ext cx="3944451" cy="7071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500" spc="583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Комплект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государственной</a:t>
            </a:r>
            <a:r>
              <a:rPr dirty="0" sz="1000" spc="3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символики</a:t>
            </a:r>
            <a:r>
              <a:rPr dirty="0" sz="1000" spc="1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(флаг,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герб)</a:t>
            </a:r>
          </a:p>
          <a:p>
            <a:pPr marL="0" marR="0">
              <a:lnSpc>
                <a:spcPts val="1667"/>
              </a:lnSpc>
              <a:spcBef>
                <a:spcPts val="133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500" spc="583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000" spc="-22">
                <a:solidFill>
                  <a:srgbClr val="031b83"/>
                </a:solidFill>
                <a:latin typeface="QCWBTO+Tahoma"/>
                <a:cs typeface="QCWBTO+Tahoma"/>
              </a:rPr>
              <a:t>Общая</a:t>
            </a:r>
            <a:r>
              <a:rPr dirty="0" sz="1000" spc="-1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концепция</a:t>
            </a:r>
            <a:r>
              <a:rPr dirty="0" sz="1000" spc="2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организации</a:t>
            </a:r>
            <a:r>
              <a:rPr dirty="0" sz="1000" spc="2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внутришкольного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пространства</a:t>
            </a:r>
          </a:p>
          <a:p>
            <a:pPr marL="0" marR="0">
              <a:lnSpc>
                <a:spcPts val="1664"/>
              </a:lnSpc>
              <a:spcBef>
                <a:spcPts val="137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500" spc="583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Бренд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(узнаваемый</a:t>
            </a:r>
            <a:r>
              <a:rPr dirty="0" sz="1000" spc="1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стиль)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124446" y="2047952"/>
            <a:ext cx="302065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416796" y="2047952"/>
            <a:ext cx="321481" cy="16246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7"/>
              </a:lnSpc>
              <a:spcBef>
                <a:spcPts val="133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137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19177" marR="0">
              <a:lnSpc>
                <a:spcPts val="1667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72109" y="2734133"/>
            <a:ext cx="1052197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500" spc="583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Гимн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7">
                <a:solidFill>
                  <a:srgbClr val="031b83"/>
                </a:solidFill>
                <a:latin typeface="QCWBTO+Tahoma"/>
                <a:cs typeface="QCWBTO+Tahoma"/>
              </a:rPr>
              <a:t>школы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59003" y="2962733"/>
            <a:ext cx="3924268" cy="703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106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500" spc="583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000" spc="-28">
                <a:solidFill>
                  <a:srgbClr val="031b83"/>
                </a:solidFill>
                <a:latin typeface="QCWBTO+Tahoma"/>
                <a:cs typeface="QCWBTO+Tahoma"/>
              </a:rPr>
              <a:t>Уголки</a:t>
            </a:r>
            <a:r>
              <a:rPr dirty="0" sz="1000" spc="1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с</a:t>
            </a:r>
            <a:r>
              <a:rPr dirty="0" sz="1000" spc="-4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государственной</a:t>
            </a:r>
            <a:r>
              <a:rPr dirty="0" sz="1000" spc="2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символикой</a:t>
            </a:r>
            <a:r>
              <a:rPr dirty="0" sz="1000" spc="1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1000" spc="-3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классных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кабинетах</a:t>
            </a:r>
          </a:p>
          <a:p>
            <a:pPr marL="13106" marR="0">
              <a:lnSpc>
                <a:spcPts val="1664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500" spc="583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Медиацентр</a:t>
            </a:r>
            <a:r>
              <a:rPr dirty="0" sz="1000" spc="2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(школьное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9">
                <a:solidFill>
                  <a:srgbClr val="031b83"/>
                </a:solidFill>
                <a:latin typeface="QCWBTO+Tahoma"/>
                <a:cs typeface="QCWBTO+Tahoma"/>
              </a:rPr>
              <a:t>ТВ,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школьное</a:t>
            </a:r>
            <a:r>
              <a:rPr dirty="0" sz="1000" spc="-1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радио,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школьная</a:t>
            </a:r>
            <a:r>
              <a:rPr dirty="0" sz="1000" spc="-1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газета)</a:t>
            </a:r>
          </a:p>
          <a:p>
            <a:pPr marL="0" marR="0">
              <a:lnSpc>
                <a:spcPts val="1664"/>
              </a:lnSpc>
              <a:spcBef>
                <a:spcPts val="58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500" spc="583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Проект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«Орлята</a:t>
            </a:r>
            <a:r>
              <a:rPr dirty="0" sz="1000" spc="-1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России»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089013" y="2962733"/>
            <a:ext cx="337498" cy="931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432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35432" marR="0">
              <a:lnSpc>
                <a:spcPts val="1664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58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770755" y="3570428"/>
            <a:ext cx="302065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59003" y="3645104"/>
            <a:ext cx="1903803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500" spc="583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Первичное</a:t>
            </a:r>
            <a:r>
              <a:rPr dirty="0" sz="1000" spc="-1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отделение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РДШ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435973" y="3689935"/>
            <a:ext cx="302065" cy="478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59003" y="3873430"/>
            <a:ext cx="3626601" cy="2498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500" spc="583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Представительства</a:t>
            </a:r>
            <a:r>
              <a:rPr dirty="0" sz="1000" spc="1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детских</a:t>
            </a:r>
            <a:r>
              <a:rPr dirty="0" sz="1000" spc="2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  <a:r>
              <a:rPr dirty="0" sz="1000" spc="-3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молодежных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общественных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31215" y="4071177"/>
            <a:ext cx="3288920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объединений</a:t>
            </a:r>
            <a:r>
              <a:rPr dirty="0" sz="1000" spc="1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(«Юнармия»,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«Большая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перемена»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  <a:r>
              <a:rPr dirty="0" sz="1000" spc="-4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7">
                <a:solidFill>
                  <a:srgbClr val="031b83"/>
                </a:solidFill>
                <a:latin typeface="QCWBTO+Tahoma"/>
                <a:cs typeface="QCWBTO+Tahoma"/>
              </a:rPr>
              <a:t>др.)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58698" y="4216985"/>
            <a:ext cx="2042882" cy="7067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500" spc="583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Совет</a:t>
            </a:r>
            <a:r>
              <a:rPr dirty="0" sz="1000" spc="-1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обучающихся</a:t>
            </a:r>
          </a:p>
          <a:p>
            <a:pPr marL="0" marR="0">
              <a:lnSpc>
                <a:spcPts val="1664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500" spc="583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Штаб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воспитательной</a:t>
            </a:r>
            <a:r>
              <a:rPr dirty="0" sz="1000" spc="-1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работы</a:t>
            </a:r>
          </a:p>
          <a:p>
            <a:pPr marL="0" marR="0">
              <a:lnSpc>
                <a:spcPts val="1667"/>
              </a:lnSpc>
              <a:spcBef>
                <a:spcPts val="133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500" spc="583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Совет</a:t>
            </a:r>
            <a:r>
              <a:rPr dirty="0" sz="1000" spc="-1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родителей/Совет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7">
                <a:solidFill>
                  <a:srgbClr val="031b83"/>
                </a:solidFill>
                <a:latin typeface="QCWBTO+Tahoma"/>
                <a:cs typeface="QCWBTO+Tahoma"/>
              </a:rPr>
              <a:t>отцов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088759" y="4208456"/>
            <a:ext cx="302559" cy="926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254" marR="0">
              <a:lnSpc>
                <a:spcPts val="1664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254" marR="0">
              <a:lnSpc>
                <a:spcPts val="1664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9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770755" y="4256228"/>
            <a:ext cx="302065" cy="478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5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448165" y="4252672"/>
            <a:ext cx="302065" cy="7067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481058" y="4824172"/>
            <a:ext cx="302065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59003" y="4875988"/>
            <a:ext cx="3561489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500" spc="583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Советник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директора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по</a:t>
            </a:r>
            <a:r>
              <a:rPr dirty="0" sz="1000" spc="-1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воспитанию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  <a:r>
              <a:rPr dirty="0" sz="1000" spc="-4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взаимодействию</a:t>
            </a:r>
            <a:r>
              <a:rPr dirty="0" sz="1000" spc="2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с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770755" y="4942409"/>
            <a:ext cx="302065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31215" y="5073080"/>
            <a:ext cx="2548212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детскими</a:t>
            </a:r>
            <a:r>
              <a:rPr dirty="0" sz="1000" spc="2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общественными</a:t>
            </a:r>
            <a:r>
              <a:rPr dirty="0" sz="1000" spc="-1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объединениями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481058" y="5097464"/>
            <a:ext cx="2604788" cy="6479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8">
                <a:solidFill>
                  <a:srgbClr val="031b83"/>
                </a:solidFill>
                <a:latin typeface="QCWBTO+Tahoma"/>
                <a:cs typeface="QCWBTO+Tahoma"/>
              </a:rPr>
              <a:t>Курсы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повышения</a:t>
            </a: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квалификации,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непрерывное</a:t>
            </a:r>
            <a:r>
              <a:rPr dirty="0" sz="1000" spc="-2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повышение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квалификации,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повышение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квалификации</a:t>
            </a:r>
            <a:r>
              <a:rPr dirty="0" sz="1000" spc="3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управленческих</a:t>
            </a:r>
          </a:p>
          <a:p>
            <a:pPr marL="0" marR="0">
              <a:lnSpc>
                <a:spcPts val="11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команд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088759" y="5158424"/>
            <a:ext cx="1815510" cy="495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8">
                <a:solidFill>
                  <a:srgbClr val="031b83"/>
                </a:solidFill>
                <a:latin typeface="QCWBTO+Tahoma"/>
                <a:cs typeface="QCWBTO+Tahoma"/>
              </a:rPr>
              <a:t>Курсы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повышения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квалификации,</a:t>
            </a:r>
            <a:r>
              <a:rPr dirty="0" sz="1000" spc="3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непрерывное</a:t>
            </a:r>
          </a:p>
          <a:p>
            <a:pPr marL="0" marR="0">
              <a:lnSpc>
                <a:spcPts val="11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повышение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квалификации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770755" y="5215701"/>
            <a:ext cx="1344253" cy="3431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6" b="1">
                <a:solidFill>
                  <a:srgbClr val="008000"/>
                </a:solidFill>
                <a:latin typeface="VNEFBG+Tahoma Bold"/>
                <a:cs typeface="VNEFBG+Tahoma Bold"/>
              </a:rPr>
              <a:t>Курсы</a:t>
            </a:r>
            <a:r>
              <a:rPr dirty="0" sz="100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1000" spc="-26" b="1">
                <a:solidFill>
                  <a:srgbClr val="008000"/>
                </a:solidFill>
                <a:latin typeface="VNEFBG+Tahoma Bold"/>
                <a:cs typeface="VNEFBG+Tahoma Bold"/>
              </a:rPr>
              <a:t>повышения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6" b="1">
                <a:solidFill>
                  <a:srgbClr val="008000"/>
                </a:solidFill>
                <a:latin typeface="VNEFBG+Tahoma Bold"/>
                <a:cs typeface="VNEFBG+Tahoma Bold"/>
              </a:rPr>
              <a:t>квалификации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59003" y="5256988"/>
            <a:ext cx="3578691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500" spc="583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Повышение</a:t>
            </a:r>
            <a:r>
              <a:rPr dirty="0" sz="1000" spc="-1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квалификации</a:t>
            </a:r>
            <a:r>
              <a:rPr dirty="0" sz="1000" spc="2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педагогических</a:t>
            </a:r>
            <a:r>
              <a:rPr dirty="0" sz="1000" spc="3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работников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31215" y="5454080"/>
            <a:ext cx="1180758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6">
                <a:solidFill>
                  <a:srgbClr val="031b83"/>
                </a:solidFill>
                <a:latin typeface="QCWBTO+Tahoma"/>
                <a:cs typeface="QCWBTO+Tahoma"/>
              </a:rPr>
              <a:t>сфере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воспитания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59003" y="5640376"/>
            <a:ext cx="3036647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500" spc="295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Летние</a:t>
            </a:r>
            <a:r>
              <a:rPr dirty="0" sz="1000" spc="-1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тематические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смены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1000" spc="-3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школьном</a:t>
            </a:r>
            <a:r>
              <a:rPr dirty="0" sz="1000" spc="-1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лагере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770755" y="5734864"/>
            <a:ext cx="302065" cy="7085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1949"/>
              </a:spcBef>
              <a:spcAft>
                <a:spcPts val="0"/>
              </a:spcAft>
            </a:pPr>
            <a:r>
              <a:rPr dirty="0" sz="15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7146925" y="5721453"/>
            <a:ext cx="302065" cy="7067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0" marR="0">
              <a:lnSpc>
                <a:spcPts val="1664"/>
              </a:lnSpc>
              <a:spcBef>
                <a:spcPts val="1935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563989" y="5721453"/>
            <a:ext cx="302065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59003" y="6097576"/>
            <a:ext cx="3082491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500" spc="295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Наличие</a:t>
            </a:r>
            <a:r>
              <a:rPr dirty="0" sz="1000" spc="-1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5">
                <a:solidFill>
                  <a:srgbClr val="031b83"/>
                </a:solidFill>
                <a:latin typeface="QCWBTO+Tahoma"/>
                <a:cs typeface="QCWBTO+Tahoma"/>
              </a:rPr>
              <a:t>комнаты</a:t>
            </a:r>
            <a:r>
              <a:rPr dirty="0" sz="10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>
                <a:solidFill>
                  <a:srgbClr val="031b83"/>
                </a:solidFill>
                <a:latin typeface="RATEDJ+Tahoma"/>
                <a:cs typeface="RATEDJ+Tahoma"/>
              </a:rPr>
              <a:t>/</a:t>
            </a:r>
            <a:r>
              <a:rPr dirty="0" sz="1000" spc="-35">
                <a:solidFill>
                  <a:srgbClr val="031b83"/>
                </a:solidFill>
                <a:latin typeface="RATEDJ+Tahoma"/>
                <a:cs typeface="RATEDJ+Tahoma"/>
              </a:rPr>
              <a:t> </a:t>
            </a:r>
            <a:r>
              <a:rPr dirty="0" sz="1000" spc="-29">
                <a:solidFill>
                  <a:srgbClr val="031b83"/>
                </a:solidFill>
                <a:latin typeface="QCWBTO+Tahoma"/>
                <a:cs typeface="QCWBTO+Tahoma"/>
              </a:rPr>
              <a:t>уголка</a:t>
            </a:r>
            <a:r>
              <a:rPr dirty="0" sz="1000" spc="1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4">
                <a:solidFill>
                  <a:srgbClr val="031b83"/>
                </a:solidFill>
                <a:latin typeface="QCWBTO+Tahoma"/>
                <a:cs typeface="QCWBTO+Tahoma"/>
              </a:rPr>
              <a:t>«Большой</a:t>
            </a:r>
            <a:r>
              <a:rPr dirty="0" sz="1000" spc="-1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000" spc="-23">
                <a:solidFill>
                  <a:srgbClr val="031b83"/>
                </a:solidFill>
                <a:latin typeface="QCWBTO+Tahoma"/>
                <a:cs typeface="QCWBTO+Tahoma"/>
              </a:rPr>
              <a:t>перемены»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9563989" y="6178653"/>
            <a:ext cx="302065" cy="249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1878056" y="6420690"/>
            <a:ext cx="272755" cy="2798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808080"/>
                </a:solidFill>
                <a:latin typeface="TKTCNE+Arial"/>
                <a:cs typeface="TKTCNE+Arial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6066" y="123584"/>
            <a:ext cx="2212093" cy="4085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45" b="1">
                <a:solidFill>
                  <a:srgbClr val="031b83"/>
                </a:solidFill>
                <a:latin typeface="DKQBMO+Verdana Bold"/>
                <a:cs typeface="DKQBMO+Verdana Bold"/>
              </a:rPr>
              <a:t>Творчество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3562" y="628448"/>
            <a:ext cx="4219941" cy="405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81">
                <a:solidFill>
                  <a:srgbClr val="031b83"/>
                </a:solidFill>
                <a:latin typeface="QCWBTO+Tahoma"/>
                <a:cs typeface="QCWBTO+Tahoma"/>
              </a:rPr>
              <a:t>Критерии</a:t>
            </a:r>
            <a:r>
              <a:rPr dirty="0" sz="1200" spc="11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83">
                <a:solidFill>
                  <a:srgbClr val="031b83"/>
                </a:solidFill>
                <a:latin typeface="QCWBTO+Tahoma"/>
                <a:cs typeface="QCWBTO+Tahoma"/>
              </a:rPr>
              <a:t>единого</a:t>
            </a:r>
            <a:r>
              <a:rPr dirty="0" sz="1200" spc="8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82">
                <a:solidFill>
                  <a:srgbClr val="031b83"/>
                </a:solidFill>
                <a:latin typeface="QCWBTO+Tahoma"/>
                <a:cs typeface="QCWBTO+Tahoma"/>
              </a:rPr>
              <a:t>образовательного</a:t>
            </a:r>
            <a:r>
              <a:rPr dirty="0" sz="1200" spc="10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81">
                <a:solidFill>
                  <a:srgbClr val="031b83"/>
                </a:solidFill>
                <a:latin typeface="QCWBTO+Tahoma"/>
                <a:cs typeface="QCWBTO+Tahoma"/>
              </a:rPr>
              <a:t>пространства</a:t>
            </a:r>
          </a:p>
          <a:p>
            <a:pPr marL="0" marR="0">
              <a:lnSpc>
                <a:spcPts val="1442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 spc="81">
                <a:solidFill>
                  <a:srgbClr val="031b83"/>
                </a:solidFill>
                <a:latin typeface="QCWBTO+Tahoma"/>
                <a:cs typeface="QCWBTO+Tahoma"/>
              </a:rPr>
              <a:t>(разрабатываемые</a:t>
            </a:r>
            <a:r>
              <a:rPr dirty="0" sz="1200" spc="13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200" spc="83">
                <a:solidFill>
                  <a:srgbClr val="031b83"/>
                </a:solidFill>
                <a:latin typeface="QCWBTO+Tahoma"/>
                <a:cs typeface="QCWBTO+Tahoma"/>
              </a:rPr>
              <a:t>документы)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01945" y="794564"/>
            <a:ext cx="944612" cy="2220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3" b="1">
                <a:solidFill>
                  <a:srgbClr val="008000"/>
                </a:solidFill>
                <a:latin typeface="VNEFBG+Tahoma Bold"/>
                <a:cs typeface="VNEFBG+Tahoma Bold"/>
              </a:rPr>
              <a:t>БАЗОВЫЙ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65059" y="847536"/>
            <a:ext cx="787639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6" b="1">
                <a:solidFill>
                  <a:srgbClr val="031b83"/>
                </a:solidFill>
                <a:latin typeface="VNEFBG+Tahoma Bold"/>
                <a:cs typeface="VNEFBG+Tahoma Bold"/>
              </a:rPr>
              <a:t>СРЕДНИЙ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219690" y="847536"/>
            <a:ext cx="760895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9" b="1">
                <a:solidFill>
                  <a:srgbClr val="031b83"/>
                </a:solidFill>
                <a:latin typeface="VNEFBG+Tahoma Bold"/>
                <a:cs typeface="VNEFBG+Tahoma Bold"/>
              </a:rPr>
              <a:t>ПОЛНЫЙ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93280" y="1337875"/>
            <a:ext cx="1739634" cy="3736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2060"/>
                </a:solidFill>
                <a:latin typeface="EUKFPK+Wingdings"/>
                <a:cs typeface="EUKFPK+Wingdings"/>
              </a:rPr>
              <a:t></a:t>
            </a:r>
            <a:r>
              <a:rPr dirty="0" sz="1500" spc="-89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900" spc="-27">
                <a:solidFill>
                  <a:srgbClr val="031b83"/>
                </a:solidFill>
                <a:latin typeface="QCWBTO+Tahoma"/>
                <a:cs typeface="QCWBTO+Tahoma"/>
              </a:rPr>
              <a:t>не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8">
                <a:solidFill>
                  <a:srgbClr val="031b83"/>
                </a:solidFill>
                <a:latin typeface="QCWBTO+Tahoma"/>
                <a:cs typeface="QCWBTO+Tahoma"/>
              </a:rPr>
              <a:t>менее</a:t>
            </a:r>
            <a:r>
              <a:rPr dirty="0" sz="900" spc="2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1</a:t>
            </a:r>
            <a:r>
              <a:rPr dirty="0" sz="900" spc="-4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программы</a:t>
            </a:r>
            <a:r>
              <a:rPr dirty="0" sz="900" spc="4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7">
                <a:solidFill>
                  <a:srgbClr val="031b83"/>
                </a:solidFill>
                <a:latin typeface="QCWBTO+Tahoma"/>
                <a:cs typeface="QCWBTO+Tahoma"/>
              </a:rPr>
              <a:t>по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4</a:t>
            </a:r>
          </a:p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направленностям</a:t>
            </a:r>
            <a:r>
              <a:rPr dirty="0" sz="900" spc="4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ДОД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1591" y="1372791"/>
            <a:ext cx="3611280" cy="2715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2060"/>
                </a:solidFill>
                <a:latin typeface="EUKFPK+Wingdings"/>
                <a:cs typeface="EUKFPK+Wingdings"/>
              </a:rPr>
              <a:t>.</a:t>
            </a:r>
            <a:r>
              <a:rPr dirty="0" sz="1650" spc="441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1100" spc="-22">
                <a:solidFill>
                  <a:srgbClr val="031b83"/>
                </a:solidFill>
                <a:latin typeface="QCWBTO+Tahoma"/>
                <a:cs typeface="QCWBTO+Tahoma"/>
              </a:rPr>
              <a:t>Реализация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31b83"/>
                </a:solidFill>
                <a:latin typeface="QCWBTO+Tahoma"/>
                <a:cs typeface="QCWBTO+Tahoma"/>
              </a:rPr>
              <a:t>дополнительных</a:t>
            </a:r>
            <a:r>
              <a:rPr dirty="0" sz="1100" spc="2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31b83"/>
                </a:solidFill>
                <a:latin typeface="QCWBTO+Tahoma"/>
                <a:cs typeface="QCWBTO+Tahoma"/>
              </a:rPr>
              <a:t>общеобразовательных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444482" y="1361552"/>
            <a:ext cx="1741159" cy="385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  <a:p>
            <a:pPr marL="187452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7">
                <a:solidFill>
                  <a:srgbClr val="031b83"/>
                </a:solidFill>
                <a:latin typeface="QCWBTO+Tahoma"/>
                <a:cs typeface="QCWBTO+Tahoma"/>
              </a:rPr>
              <a:t>не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8">
                <a:solidFill>
                  <a:srgbClr val="031b83"/>
                </a:solidFill>
                <a:latin typeface="QCWBTO+Tahoma"/>
                <a:cs typeface="QCWBTO+Tahoma"/>
              </a:rPr>
              <a:t>менее</a:t>
            </a:r>
            <a:r>
              <a:rPr dirty="0" sz="900" spc="2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1</a:t>
            </a:r>
            <a:r>
              <a:rPr dirty="0" sz="900" spc="-4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программы</a:t>
            </a:r>
            <a:r>
              <a:rPr dirty="0" sz="900" spc="4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7">
                <a:solidFill>
                  <a:srgbClr val="031b83"/>
                </a:solidFill>
                <a:latin typeface="QCWBTO+Tahoma"/>
                <a:cs typeface="QCWBTO+Tahoma"/>
              </a:rPr>
              <a:t>по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6</a:t>
            </a:r>
          </a:p>
          <a:p>
            <a:pPr marL="0" marR="0">
              <a:lnSpc>
                <a:spcPts val="1086"/>
              </a:lnSpc>
              <a:spcBef>
                <a:spcPts val="53"/>
              </a:spcBef>
              <a:spcAft>
                <a:spcPts val="0"/>
              </a:spcAft>
            </a:pP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направленностям</a:t>
            </a:r>
            <a:r>
              <a:rPr dirty="0" sz="900" spc="4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ДОД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817364" y="1418118"/>
            <a:ext cx="1877383" cy="3373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173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  <a:r>
              <a:rPr dirty="0" sz="900" spc="-18" b="1">
                <a:solidFill>
                  <a:srgbClr val="008000"/>
                </a:solidFill>
                <a:latin typeface="VNEFBG+Tahoma Bold"/>
                <a:cs typeface="VNEFBG+Tahoma Bold"/>
              </a:rPr>
              <a:t>не</a:t>
            </a:r>
            <a:r>
              <a:rPr dirty="0" sz="900" spc="-24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spc="-19" b="1">
                <a:solidFill>
                  <a:srgbClr val="008000"/>
                </a:solidFill>
                <a:latin typeface="VNEFBG+Tahoma Bold"/>
                <a:cs typeface="VNEFBG+Tahoma Bold"/>
              </a:rPr>
              <a:t>менее</a:t>
            </a:r>
            <a:r>
              <a:rPr dirty="0" sz="900" spc="-23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b="1">
                <a:solidFill>
                  <a:srgbClr val="008000"/>
                </a:solidFill>
                <a:latin typeface="VNEFBG+Tahoma Bold"/>
                <a:cs typeface="VNEFBG+Tahoma Bold"/>
              </a:rPr>
              <a:t>1</a:t>
            </a:r>
            <a:r>
              <a:rPr dirty="0" sz="900" spc="-33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spc="-25" b="1">
                <a:solidFill>
                  <a:srgbClr val="008000"/>
                </a:solidFill>
                <a:latin typeface="VNEFBG+Tahoma Bold"/>
                <a:cs typeface="VNEFBG+Tahoma Bold"/>
              </a:rPr>
              <a:t>программы</a:t>
            </a:r>
            <a:r>
              <a:rPr dirty="0" sz="90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spc="-29" b="1">
                <a:solidFill>
                  <a:srgbClr val="008000"/>
                </a:solidFill>
                <a:latin typeface="VNEFBG+Tahoma Bold"/>
                <a:cs typeface="VNEFBG+Tahoma Bold"/>
              </a:rPr>
              <a:t>по</a:t>
            </a:r>
            <a:r>
              <a:rPr dirty="0" sz="900" spc="-1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b="1">
                <a:solidFill>
                  <a:srgbClr val="008000"/>
                </a:solidFill>
                <a:latin typeface="VNEFBG+Tahoma Bold"/>
                <a:cs typeface="VNEFBG+Tahoma Bold"/>
              </a:rPr>
              <a:t>3</a:t>
            </a:r>
          </a:p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3" b="1">
                <a:solidFill>
                  <a:srgbClr val="008000"/>
                </a:solidFill>
                <a:latin typeface="VNEFBG+Tahoma Bold"/>
                <a:cs typeface="VNEFBG+Tahoma Bold"/>
              </a:rPr>
              <a:t>направленностям</a:t>
            </a:r>
            <a:r>
              <a:rPr dirty="0" sz="90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spc="-19" b="1">
                <a:solidFill>
                  <a:srgbClr val="008000"/>
                </a:solidFill>
                <a:latin typeface="VNEFBG+Tahoma Bold"/>
                <a:cs typeface="VNEFBG+Tahoma Bold"/>
              </a:rPr>
              <a:t>ДОД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63803" y="1592257"/>
            <a:ext cx="773409" cy="207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21">
                <a:solidFill>
                  <a:srgbClr val="031b83"/>
                </a:solidFill>
                <a:latin typeface="QCWBTO+Tahoma"/>
                <a:cs typeface="QCWBTO+Tahoma"/>
              </a:rPr>
              <a:t>программ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193280" y="1891291"/>
            <a:ext cx="2097634" cy="490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  <a:r>
              <a:rPr dirty="0" sz="1350" spc="-66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участие</a:t>
            </a:r>
            <a:r>
              <a:rPr dirty="0" sz="900" spc="2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  <a:r>
              <a:rPr dirty="0" sz="900" spc="-3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победа</a:t>
            </a:r>
            <a:r>
              <a:rPr dirty="0" sz="900" spc="2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7">
                <a:solidFill>
                  <a:srgbClr val="031b83"/>
                </a:solidFill>
                <a:latin typeface="QCWBTO+Tahoma"/>
                <a:cs typeface="QCWBTO+Tahoma"/>
              </a:rPr>
              <a:t>на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региональном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7">
                <a:solidFill>
                  <a:srgbClr val="031b83"/>
                </a:solidFill>
                <a:latin typeface="QCWBTO+Tahoma"/>
                <a:cs typeface="QCWBTO+Tahoma"/>
              </a:rPr>
              <a:t>уровне</a:t>
            </a:r>
            <a:r>
              <a:rPr dirty="0" sz="900" spc="2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900" spc="-3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ключевых</a:t>
            </a:r>
            <a:r>
              <a:rPr dirty="0" sz="900" spc="3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всероссийских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конкурсах,</a:t>
            </a:r>
            <a:r>
              <a:rPr dirty="0" sz="900" spc="5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фестивалях</a:t>
            </a:r>
            <a:r>
              <a:rPr dirty="0" sz="900" spc="4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,</a:t>
            </a:r>
            <a:r>
              <a:rPr dirty="0" sz="900" spc="-3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олимпиадах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817364" y="1965713"/>
            <a:ext cx="1688752" cy="490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  <a:r>
              <a:rPr dirty="0" sz="1350" spc="-9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900" spc="-23" b="1">
                <a:solidFill>
                  <a:srgbClr val="008000"/>
                </a:solidFill>
                <a:latin typeface="VNEFBG+Tahoma Bold"/>
                <a:cs typeface="VNEFBG+Tahoma Bold"/>
              </a:rPr>
              <a:t>участие</a:t>
            </a:r>
            <a:r>
              <a:rPr dirty="0" sz="900" spc="-19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b="1">
                <a:solidFill>
                  <a:srgbClr val="008000"/>
                </a:solidFill>
                <a:latin typeface="VNEFBG+Tahoma Bold"/>
                <a:cs typeface="VNEFBG+Tahoma Bold"/>
              </a:rPr>
              <a:t>в</a:t>
            </a:r>
            <a:r>
              <a:rPr dirty="0" sz="900" spc="-42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spc="-23" b="1">
                <a:solidFill>
                  <a:srgbClr val="008000"/>
                </a:solidFill>
                <a:latin typeface="VNEFBG+Tahoma Bold"/>
                <a:cs typeface="VNEFBG+Tahoma Bold"/>
              </a:rPr>
              <a:t>ключевых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2" b="1">
                <a:solidFill>
                  <a:srgbClr val="008000"/>
                </a:solidFill>
                <a:latin typeface="VNEFBG+Tahoma Bold"/>
                <a:cs typeface="VNEFBG+Tahoma Bold"/>
              </a:rPr>
              <a:t>всероссийских</a:t>
            </a:r>
            <a:r>
              <a:rPr dirty="0" sz="90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spc="-25" b="1">
                <a:solidFill>
                  <a:srgbClr val="008000"/>
                </a:solidFill>
                <a:latin typeface="VNEFBG+Tahoma Bold"/>
                <a:cs typeface="VNEFBG+Tahoma Bold"/>
              </a:rPr>
              <a:t>конкурсах,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2" b="1">
                <a:solidFill>
                  <a:srgbClr val="008000"/>
                </a:solidFill>
                <a:latin typeface="VNEFBG+Tahoma Bold"/>
                <a:cs typeface="VNEFBG+Tahoma Bold"/>
              </a:rPr>
              <a:t>фестивалях,</a:t>
            </a:r>
            <a:r>
              <a:rPr dirty="0" sz="90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spc="-24" b="1">
                <a:solidFill>
                  <a:srgbClr val="008000"/>
                </a:solidFill>
                <a:latin typeface="VNEFBG+Tahoma Bold"/>
                <a:cs typeface="VNEFBG+Tahoma Bold"/>
              </a:rPr>
              <a:t>олимпиадах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444482" y="1958093"/>
            <a:ext cx="287697" cy="2292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444482" y="1998543"/>
            <a:ext cx="2131239" cy="5875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9164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участие</a:t>
            </a:r>
            <a:r>
              <a:rPr dirty="0" sz="900" spc="2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  <a:r>
              <a:rPr dirty="0" sz="900" spc="-3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победа</a:t>
            </a:r>
            <a:r>
              <a:rPr dirty="0" sz="900" spc="2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7">
                <a:solidFill>
                  <a:srgbClr val="031b83"/>
                </a:solidFill>
                <a:latin typeface="QCWBTO+Tahoma"/>
                <a:cs typeface="QCWBTO+Tahoma"/>
              </a:rPr>
              <a:t>на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всероссийском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7">
                <a:solidFill>
                  <a:srgbClr val="031b83"/>
                </a:solidFill>
                <a:latin typeface="QCWBTO+Tahoma"/>
                <a:cs typeface="QCWBTO+Tahoma"/>
              </a:rPr>
              <a:t>уровне</a:t>
            </a:r>
            <a:r>
              <a:rPr dirty="0" sz="900" spc="2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900" spc="-3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ключевых</a:t>
            </a:r>
            <a:r>
              <a:rPr dirty="0" sz="900" spc="3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всероссийских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конкурсах,</a:t>
            </a:r>
            <a:r>
              <a:rPr dirty="0" sz="900" spc="5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фестивалях</a:t>
            </a:r>
            <a:r>
              <a:rPr dirty="0" sz="900" spc="4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,</a:t>
            </a:r>
            <a:r>
              <a:rPr dirty="0" sz="900" spc="-3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олимпиадах;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участие</a:t>
            </a:r>
            <a:r>
              <a:rPr dirty="0" sz="900" spc="2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900" spc="-3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конференциях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91591" y="2030885"/>
            <a:ext cx="3321548" cy="271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650" spc="513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100" spc="-23">
                <a:solidFill>
                  <a:srgbClr val="031b83"/>
                </a:solidFill>
                <a:latin typeface="QCWBTO+Tahoma"/>
                <a:cs typeface="QCWBTO+Tahoma"/>
              </a:rPr>
              <a:t>Участие</a:t>
            </a:r>
            <a:r>
              <a:rPr dirty="0" sz="1100" spc="1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1100" spc="-3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1">
                <a:solidFill>
                  <a:srgbClr val="031b83"/>
                </a:solidFill>
                <a:latin typeface="QCWBTO+Tahoma"/>
                <a:cs typeface="QCWBTO+Tahoma"/>
              </a:rPr>
              <a:t>конкурсах,</a:t>
            </a:r>
            <a:r>
              <a:rPr dirty="0" sz="1100" spc="1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31b83"/>
                </a:solidFill>
                <a:latin typeface="QCWBTO+Tahoma"/>
                <a:cs typeface="QCWBTO+Tahoma"/>
              </a:rPr>
              <a:t>фестивалях,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31b83"/>
                </a:solidFill>
                <a:latin typeface="QCWBTO+Tahoma"/>
                <a:cs typeface="QCWBTO+Tahoma"/>
              </a:rPr>
              <a:t>олимпиадах,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63803" y="2247831"/>
            <a:ext cx="1090451" cy="207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21">
                <a:solidFill>
                  <a:srgbClr val="031b83"/>
                </a:solidFill>
                <a:latin typeface="QCWBTO+Tahoma"/>
                <a:cs typeface="QCWBTO+Tahoma"/>
              </a:rPr>
              <a:t>конференциях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193280" y="2592057"/>
            <a:ext cx="2159867" cy="902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школьный</a:t>
            </a:r>
            <a:r>
              <a:rPr dirty="0" sz="900" spc="1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7">
                <a:solidFill>
                  <a:srgbClr val="031b83"/>
                </a:solidFill>
                <a:latin typeface="QCWBTO+Tahoma"/>
                <a:cs typeface="QCWBTO+Tahoma"/>
              </a:rPr>
              <a:t>музей,</a:t>
            </a:r>
            <a:r>
              <a:rPr dirty="0" sz="900" spc="3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школьный</a:t>
            </a:r>
            <a:r>
              <a:rPr dirty="0" sz="900" spc="1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7">
                <a:solidFill>
                  <a:srgbClr val="031b83"/>
                </a:solidFill>
                <a:latin typeface="QCWBTO+Tahoma"/>
                <a:cs typeface="QCWBTO+Tahoma"/>
              </a:rPr>
              <a:t>театр</a:t>
            </a:r>
          </a:p>
          <a:p>
            <a:pPr marL="0" marR="0">
              <a:lnSpc>
                <a:spcPts val="1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0">
                <a:solidFill>
                  <a:srgbClr val="031b83"/>
                </a:solidFill>
                <a:latin typeface="RATEDJ+Tahoma"/>
                <a:cs typeface="RATEDJ+Tahoma"/>
              </a:rPr>
              <a:t>/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хор</a:t>
            </a:r>
            <a:r>
              <a:rPr dirty="0" sz="900" spc="-20">
                <a:solidFill>
                  <a:srgbClr val="031b83"/>
                </a:solidFill>
                <a:latin typeface="RATEDJ+Tahoma"/>
                <a:cs typeface="RATEDJ+Tahoma"/>
              </a:rPr>
              <a:t>/</a:t>
            </a:r>
            <a:r>
              <a:rPr dirty="0" sz="900" spc="-21">
                <a:solidFill>
                  <a:srgbClr val="031b83"/>
                </a:solidFill>
                <a:latin typeface="QCWBTO+Tahoma"/>
                <a:cs typeface="QCWBTO+Tahoma"/>
              </a:rPr>
              <a:t>музыкальный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1">
                <a:solidFill>
                  <a:srgbClr val="031b83"/>
                </a:solidFill>
                <a:latin typeface="QCWBTO+Tahoma"/>
                <a:cs typeface="QCWBTO+Tahoma"/>
              </a:rPr>
              <a:t>коллектив/изобразительная</a:t>
            </a:r>
            <a:r>
              <a:rPr dirty="0" sz="900" spc="4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студия,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школьный</a:t>
            </a:r>
            <a:r>
              <a:rPr dirty="0" sz="900" spc="1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туристский</a:t>
            </a:r>
            <a:r>
              <a:rPr dirty="0" sz="900" spc="3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клуб,</a:t>
            </a:r>
            <a:r>
              <a:rPr dirty="0" sz="900" spc="2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школьный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краеведческий</a:t>
            </a:r>
            <a:r>
              <a:rPr dirty="0" sz="900" spc="4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стартап,</a:t>
            </a:r>
            <a:r>
              <a:rPr dirty="0" sz="900" spc="4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школьный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медиацентр</a:t>
            </a:r>
            <a:r>
              <a:rPr dirty="0" sz="900" spc="4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  <a:r>
              <a:rPr dirty="0" sz="900" spc="-3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др.</a:t>
            </a:r>
            <a:r>
              <a:rPr dirty="0" sz="900" spc="1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(не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8">
                <a:solidFill>
                  <a:srgbClr val="031b83"/>
                </a:solidFill>
                <a:latin typeface="QCWBTO+Tahoma"/>
                <a:cs typeface="QCWBTO+Tahoma"/>
              </a:rPr>
              <a:t>менее</a:t>
            </a:r>
            <a:r>
              <a:rPr dirty="0" sz="900" spc="2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2</a:t>
            </a:r>
            <a:r>
              <a:rPr dirty="0" sz="900" spc="-4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позиций)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444482" y="2582933"/>
            <a:ext cx="2159868" cy="9025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школьный</a:t>
            </a:r>
            <a:r>
              <a:rPr dirty="0" sz="900" spc="1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7">
                <a:solidFill>
                  <a:srgbClr val="031b83"/>
                </a:solidFill>
                <a:latin typeface="QCWBTO+Tahoma"/>
                <a:cs typeface="QCWBTO+Tahoma"/>
              </a:rPr>
              <a:t>музей,</a:t>
            </a:r>
            <a:r>
              <a:rPr dirty="0" sz="900" spc="3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школьный</a:t>
            </a:r>
            <a:r>
              <a:rPr dirty="0" sz="900" spc="1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7">
                <a:solidFill>
                  <a:srgbClr val="031b83"/>
                </a:solidFill>
                <a:latin typeface="QCWBTO+Tahoma"/>
                <a:cs typeface="QCWBTO+Tahoma"/>
              </a:rPr>
              <a:t>театр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0">
                <a:solidFill>
                  <a:srgbClr val="031b83"/>
                </a:solidFill>
                <a:latin typeface="RATEDJ+Tahoma"/>
                <a:cs typeface="RATEDJ+Tahoma"/>
              </a:rPr>
              <a:t>/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хор</a:t>
            </a:r>
            <a:r>
              <a:rPr dirty="0" sz="900" spc="-20">
                <a:solidFill>
                  <a:srgbClr val="031b83"/>
                </a:solidFill>
                <a:latin typeface="RATEDJ+Tahoma"/>
                <a:cs typeface="RATEDJ+Tahoma"/>
              </a:rPr>
              <a:t>/</a:t>
            </a:r>
            <a:r>
              <a:rPr dirty="0" sz="900" spc="-21">
                <a:solidFill>
                  <a:srgbClr val="031b83"/>
                </a:solidFill>
                <a:latin typeface="QCWBTO+Tahoma"/>
                <a:cs typeface="QCWBTO+Tahoma"/>
              </a:rPr>
              <a:t>музыкальный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1">
                <a:solidFill>
                  <a:srgbClr val="031b83"/>
                </a:solidFill>
                <a:latin typeface="QCWBTO+Tahoma"/>
                <a:cs typeface="QCWBTO+Tahoma"/>
              </a:rPr>
              <a:t>коллектив/изобразительная</a:t>
            </a:r>
            <a:r>
              <a:rPr dirty="0" sz="900" spc="4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студия,</a:t>
            </a:r>
          </a:p>
          <a:p>
            <a:pPr marL="0" marR="0">
              <a:lnSpc>
                <a:spcPts val="1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школьный</a:t>
            </a:r>
            <a:r>
              <a:rPr dirty="0" sz="900" spc="1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туристский</a:t>
            </a:r>
            <a:r>
              <a:rPr dirty="0" sz="900" spc="3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клуб,</a:t>
            </a:r>
            <a:r>
              <a:rPr dirty="0" sz="900" spc="2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школьный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краеведческий</a:t>
            </a:r>
            <a:r>
              <a:rPr dirty="0" sz="900" spc="4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стартап,</a:t>
            </a:r>
            <a:r>
              <a:rPr dirty="0" sz="900" spc="4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школьный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медиацентр</a:t>
            </a:r>
            <a:r>
              <a:rPr dirty="0" sz="900" spc="4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  <a:r>
              <a:rPr dirty="0" sz="900" spc="-3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др.</a:t>
            </a:r>
            <a:r>
              <a:rPr dirty="0" sz="900" spc="1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(не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8">
                <a:solidFill>
                  <a:srgbClr val="031b83"/>
                </a:solidFill>
                <a:latin typeface="QCWBTO+Tahoma"/>
                <a:cs typeface="QCWBTO+Tahoma"/>
              </a:rPr>
              <a:t>менее</a:t>
            </a:r>
            <a:r>
              <a:rPr dirty="0" sz="900" spc="2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3</a:t>
            </a:r>
            <a:r>
              <a:rPr dirty="0" sz="900" spc="-4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позиций)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817364" y="2667007"/>
            <a:ext cx="2318630" cy="7651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  <a:r>
              <a:rPr dirty="0" sz="1350" spc="-9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900" spc="-24" b="1">
                <a:solidFill>
                  <a:srgbClr val="008000"/>
                </a:solidFill>
                <a:latin typeface="VNEFBG+Tahoma Bold"/>
                <a:cs typeface="VNEFBG+Tahoma Bold"/>
              </a:rPr>
              <a:t>школьный</a:t>
            </a:r>
            <a:r>
              <a:rPr dirty="0" sz="90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spc="-22" b="1">
                <a:solidFill>
                  <a:srgbClr val="008000"/>
                </a:solidFill>
                <a:latin typeface="VNEFBG+Tahoma Bold"/>
                <a:cs typeface="VNEFBG+Tahoma Bold"/>
              </a:rPr>
              <a:t>музей,</a:t>
            </a:r>
            <a:r>
              <a:rPr dirty="0" sz="90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spc="-24" b="1">
                <a:solidFill>
                  <a:srgbClr val="008000"/>
                </a:solidFill>
                <a:latin typeface="VNEFBG+Tahoma Bold"/>
                <a:cs typeface="VNEFBG+Tahoma Bold"/>
              </a:rPr>
              <a:t>школьный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3" b="1">
                <a:solidFill>
                  <a:srgbClr val="008000"/>
                </a:solidFill>
                <a:latin typeface="VNEFBG+Tahoma Bold"/>
                <a:cs typeface="VNEFBG+Tahoma Bold"/>
              </a:rPr>
              <a:t>театр</a:t>
            </a:r>
            <a:r>
              <a:rPr dirty="0" sz="900" spc="-27" b="1">
                <a:solidFill>
                  <a:srgbClr val="008000"/>
                </a:solidFill>
                <a:latin typeface="NGKWTJ+Tahoma Bold"/>
                <a:cs typeface="NGKWTJ+Tahoma Bold"/>
              </a:rPr>
              <a:t>/</a:t>
            </a:r>
            <a:r>
              <a:rPr dirty="0" sz="900" spc="-27" b="1">
                <a:solidFill>
                  <a:srgbClr val="008000"/>
                </a:solidFill>
                <a:latin typeface="VNEFBG+Tahoma Bold"/>
                <a:cs typeface="VNEFBG+Tahoma Bold"/>
              </a:rPr>
              <a:t>хор</a:t>
            </a:r>
            <a:r>
              <a:rPr dirty="0" sz="900" spc="-27" b="1">
                <a:solidFill>
                  <a:srgbClr val="008000"/>
                </a:solidFill>
                <a:latin typeface="NGKWTJ+Tahoma Bold"/>
                <a:cs typeface="NGKWTJ+Tahoma Bold"/>
              </a:rPr>
              <a:t>/</a:t>
            </a:r>
            <a:r>
              <a:rPr dirty="0" sz="900" spc="-24" b="1">
                <a:solidFill>
                  <a:srgbClr val="008000"/>
                </a:solidFill>
                <a:latin typeface="VNEFBG+Tahoma Bold"/>
                <a:cs typeface="VNEFBG+Tahoma Bold"/>
              </a:rPr>
              <a:t>музыкальный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4" b="1">
                <a:solidFill>
                  <a:srgbClr val="008000"/>
                </a:solidFill>
                <a:latin typeface="VNEFBG+Tahoma Bold"/>
                <a:cs typeface="VNEFBG+Tahoma Bold"/>
              </a:rPr>
              <a:t>коллектив/изобразительная</a:t>
            </a:r>
            <a:r>
              <a:rPr dirty="0" sz="900" spc="39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spc="-22" b="1">
                <a:solidFill>
                  <a:srgbClr val="008000"/>
                </a:solidFill>
                <a:latin typeface="VNEFBG+Tahoma Bold"/>
                <a:cs typeface="VNEFBG+Tahoma Bold"/>
              </a:rPr>
              <a:t>студия,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6" b="1">
                <a:solidFill>
                  <a:srgbClr val="008000"/>
                </a:solidFill>
                <a:latin typeface="VNEFBG+Tahoma Bold"/>
                <a:cs typeface="VNEFBG+Tahoma Bold"/>
              </a:rPr>
              <a:t>школьный</a:t>
            </a:r>
            <a:r>
              <a:rPr dirty="0" sz="90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spc="-23" b="1">
                <a:solidFill>
                  <a:srgbClr val="008000"/>
                </a:solidFill>
                <a:latin typeface="VNEFBG+Tahoma Bold"/>
                <a:cs typeface="VNEFBG+Tahoma Bold"/>
              </a:rPr>
              <a:t>туристский</a:t>
            </a:r>
            <a:r>
              <a:rPr dirty="0" sz="900" spc="-22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spc="-26" b="1">
                <a:solidFill>
                  <a:srgbClr val="008000"/>
                </a:solidFill>
                <a:latin typeface="VNEFBG+Tahoma Bold"/>
                <a:cs typeface="VNEFBG+Tahoma Bold"/>
              </a:rPr>
              <a:t>клуб</a:t>
            </a:r>
            <a:r>
              <a:rPr dirty="0" sz="900" spc="-23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b="1">
                <a:solidFill>
                  <a:srgbClr val="008000"/>
                </a:solidFill>
                <a:latin typeface="VNEFBG+Tahoma Bold"/>
                <a:cs typeface="VNEFBG+Tahoma Bold"/>
              </a:rPr>
              <a:t>и</a:t>
            </a:r>
            <a:r>
              <a:rPr dirty="0" sz="900" spc="-34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spc="-22" b="1">
                <a:solidFill>
                  <a:srgbClr val="008000"/>
                </a:solidFill>
                <a:latin typeface="VNEFBG+Tahoma Bold"/>
                <a:cs typeface="VNEFBG+Tahoma Bold"/>
              </a:rPr>
              <a:t>др.</a:t>
            </a:r>
            <a:r>
              <a:rPr dirty="0" sz="900" spc="-19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spc="-24" b="1">
                <a:solidFill>
                  <a:srgbClr val="008000"/>
                </a:solidFill>
                <a:latin typeface="VNEFBG+Tahoma Bold"/>
                <a:cs typeface="VNEFBG+Tahoma Bold"/>
              </a:rPr>
              <a:t>(1</a:t>
            </a:r>
            <a:r>
              <a:rPr dirty="0" sz="900" b="1">
                <a:solidFill>
                  <a:srgbClr val="008000"/>
                </a:solidFill>
                <a:latin typeface="NGKWTJ+Tahoma Bold"/>
                <a:cs typeface="NGKWTJ+Tahoma Bold"/>
              </a:rPr>
              <a:t>-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008000"/>
                </a:solidFill>
                <a:latin typeface="VNEFBG+Tahoma Bold"/>
                <a:cs typeface="VNEFBG+Tahoma Bold"/>
              </a:rPr>
              <a:t>2</a:t>
            </a:r>
            <a:r>
              <a:rPr dirty="0" sz="900" spc="-45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spc="-26" b="1">
                <a:solidFill>
                  <a:srgbClr val="008000"/>
                </a:solidFill>
                <a:latin typeface="VNEFBG+Tahoma Bold"/>
                <a:cs typeface="VNEFBG+Tahoma Bold"/>
              </a:rPr>
              <a:t>позиции)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91591" y="2686733"/>
            <a:ext cx="3999738" cy="926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650" spc="513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100" spc="-22">
                <a:solidFill>
                  <a:srgbClr val="031b83"/>
                </a:solidFill>
                <a:latin typeface="QCWBTO+Tahoma"/>
                <a:cs typeface="QCWBTO+Tahoma"/>
              </a:rPr>
              <a:t>Наличие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31b83"/>
                </a:solidFill>
                <a:latin typeface="QCWBTO+Tahoma"/>
                <a:cs typeface="QCWBTO+Tahoma"/>
              </a:rPr>
              <a:t>объединений</a:t>
            </a:r>
            <a:r>
              <a:rPr dirty="0" sz="1100" spc="1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1">
                <a:solidFill>
                  <a:srgbClr val="031b83"/>
                </a:solidFill>
                <a:latin typeface="QCWBTO+Tahoma"/>
                <a:cs typeface="QCWBTO+Tahoma"/>
              </a:rPr>
              <a:t>(школьный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3">
                <a:solidFill>
                  <a:srgbClr val="031b83"/>
                </a:solidFill>
                <a:latin typeface="QCWBTO+Tahoma"/>
                <a:cs typeface="QCWBTO+Tahoma"/>
              </a:rPr>
              <a:t>театр,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0">
                <a:solidFill>
                  <a:srgbClr val="031b83"/>
                </a:solidFill>
                <a:latin typeface="QCWBTO+Tahoma"/>
                <a:cs typeface="QCWBTO+Tahoma"/>
              </a:rPr>
              <a:t>школьный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31b83"/>
                </a:solidFill>
                <a:latin typeface="QCWBTO+Tahoma"/>
                <a:cs typeface="QCWBTO+Tahoma"/>
              </a:rPr>
              <a:t>музей</a:t>
            </a:r>
          </a:p>
          <a:p>
            <a:pPr marL="172211" marR="0">
              <a:lnSpc>
                <a:spcPts val="13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  <a:r>
              <a:rPr dirty="0" sz="1100" spc="-2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31b83"/>
                </a:solidFill>
                <a:latin typeface="QCWBTO+Tahoma"/>
                <a:cs typeface="QCWBTO+Tahoma"/>
              </a:rPr>
              <a:t>музейная</a:t>
            </a:r>
            <a:r>
              <a:rPr dirty="0" sz="1100" spc="-1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3">
                <a:solidFill>
                  <a:srgbClr val="031b83"/>
                </a:solidFill>
                <a:latin typeface="QCWBTO+Tahoma"/>
                <a:cs typeface="QCWBTO+Tahoma"/>
              </a:rPr>
              <a:t>педагогика,</a:t>
            </a:r>
            <a:r>
              <a:rPr dirty="0" sz="1100" spc="3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0">
                <a:solidFill>
                  <a:srgbClr val="031b83"/>
                </a:solidFill>
                <a:latin typeface="QCWBTO+Tahoma"/>
                <a:cs typeface="QCWBTO+Tahoma"/>
              </a:rPr>
              <a:t>школьный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31b83"/>
                </a:solidFill>
                <a:latin typeface="QCWBTO+Tahoma"/>
                <a:cs typeface="QCWBTO+Tahoma"/>
              </a:rPr>
              <a:t>туристский</a:t>
            </a:r>
            <a:r>
              <a:rPr dirty="0" sz="1100" spc="1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0">
                <a:solidFill>
                  <a:srgbClr val="031b83"/>
                </a:solidFill>
                <a:latin typeface="QCWBTO+Tahoma"/>
                <a:cs typeface="QCWBTO+Tahoma"/>
              </a:rPr>
              <a:t>клуб,</a:t>
            </a:r>
          </a:p>
          <a:p>
            <a:pPr marL="172211" marR="0">
              <a:lnSpc>
                <a:spcPts val="1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20">
                <a:solidFill>
                  <a:srgbClr val="031b83"/>
                </a:solidFill>
                <a:latin typeface="QCWBTO+Tahoma"/>
                <a:cs typeface="QCWBTO+Tahoma"/>
              </a:rPr>
              <a:t>школьный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4">
                <a:solidFill>
                  <a:srgbClr val="031b83"/>
                </a:solidFill>
                <a:latin typeface="QCWBTO+Tahoma"/>
                <a:cs typeface="QCWBTO+Tahoma"/>
              </a:rPr>
              <a:t>краеведческий</a:t>
            </a:r>
            <a:r>
              <a:rPr dirty="0" sz="1100" spc="3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3">
                <a:solidFill>
                  <a:srgbClr val="031b83"/>
                </a:solidFill>
                <a:latin typeface="QCWBTO+Tahoma"/>
                <a:cs typeface="QCWBTO+Tahoma"/>
              </a:rPr>
              <a:t>стартап,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0">
                <a:solidFill>
                  <a:srgbClr val="031b83"/>
                </a:solidFill>
                <a:latin typeface="QCWBTO+Tahoma"/>
                <a:cs typeface="QCWBTO+Tahoma"/>
              </a:rPr>
              <a:t>школьный</a:t>
            </a:r>
          </a:p>
          <a:p>
            <a:pPr marL="172211" marR="0">
              <a:lnSpc>
                <a:spcPts val="1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21">
                <a:solidFill>
                  <a:srgbClr val="031b83"/>
                </a:solidFill>
                <a:latin typeface="QCWBTO+Tahoma"/>
                <a:cs typeface="QCWBTO+Tahoma"/>
              </a:rPr>
              <a:t>музыкальный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31b83"/>
                </a:solidFill>
                <a:latin typeface="QCWBTO+Tahoma"/>
                <a:cs typeface="QCWBTO+Tahoma"/>
              </a:rPr>
              <a:t>коллектив,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0">
                <a:solidFill>
                  <a:srgbClr val="031b83"/>
                </a:solidFill>
                <a:latin typeface="QCWBTO+Tahoma"/>
                <a:cs typeface="QCWBTO+Tahoma"/>
              </a:rPr>
              <a:t>школьный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3">
                <a:solidFill>
                  <a:srgbClr val="031b83"/>
                </a:solidFill>
                <a:latin typeface="QCWBTO+Tahoma"/>
                <a:cs typeface="QCWBTO+Tahoma"/>
              </a:rPr>
              <a:t>пресс</a:t>
            </a:r>
            <a:r>
              <a:rPr dirty="0" sz="1100" spc="-28">
                <a:solidFill>
                  <a:srgbClr val="031b83"/>
                </a:solidFill>
                <a:latin typeface="RATEDJ+Tahoma"/>
                <a:cs typeface="RATEDJ+Tahoma"/>
              </a:rPr>
              <a:t>-</a:t>
            </a:r>
            <a:r>
              <a:rPr dirty="0" sz="1100" spc="-21">
                <a:solidFill>
                  <a:srgbClr val="031b83"/>
                </a:solidFill>
                <a:latin typeface="QCWBTO+Tahoma"/>
                <a:cs typeface="QCWBTO+Tahoma"/>
              </a:rPr>
              <a:t>центр</a:t>
            </a:r>
          </a:p>
          <a:p>
            <a:pPr marL="172211" marR="0">
              <a:lnSpc>
                <a:spcPts val="132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24">
                <a:solidFill>
                  <a:srgbClr val="031b83"/>
                </a:solidFill>
                <a:latin typeface="QCWBTO+Tahoma"/>
                <a:cs typeface="QCWBTO+Tahoma"/>
              </a:rPr>
              <a:t>(телевидение,</a:t>
            </a:r>
            <a:r>
              <a:rPr dirty="0" sz="1100" spc="3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4">
                <a:solidFill>
                  <a:srgbClr val="031b83"/>
                </a:solidFill>
                <a:latin typeface="QCWBTO+Tahoma"/>
                <a:cs typeface="QCWBTO+Tahoma"/>
              </a:rPr>
              <a:t>газета,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1">
                <a:solidFill>
                  <a:srgbClr val="031b83"/>
                </a:solidFill>
                <a:latin typeface="QCWBTO+Tahoma"/>
                <a:cs typeface="QCWBTO+Tahoma"/>
              </a:rPr>
              <a:t>журнал)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193280" y="3629032"/>
            <a:ext cx="2238803" cy="10397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  <a:r>
              <a:rPr dirty="0" sz="1350" spc="198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сетевое</a:t>
            </a:r>
            <a:r>
              <a:rPr dirty="0" sz="900" spc="2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взаимодействие</a:t>
            </a:r>
            <a:r>
              <a:rPr dirty="0" sz="900" spc="3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с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организациями</a:t>
            </a:r>
            <a:r>
              <a:rPr dirty="0" sz="900" spc="5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культуры</a:t>
            </a:r>
            <a:r>
              <a:rPr dirty="0" sz="900" spc="3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  <a:r>
              <a:rPr dirty="0" sz="900" spc="-3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искусств,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кванториумы,</a:t>
            </a:r>
            <a:r>
              <a:rPr dirty="0" sz="900" spc="4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мобильные</a:t>
            </a:r>
            <a:r>
              <a:rPr dirty="0" sz="900" spc="2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кванториумы</a:t>
            </a:r>
            <a:r>
              <a:rPr dirty="0" sz="900">
                <a:solidFill>
                  <a:srgbClr val="031b83"/>
                </a:solidFill>
                <a:latin typeface="RATEDJ+Tahoma"/>
                <a:cs typeface="RATEDJ+Tahoma"/>
              </a:rPr>
              <a:t>,</a:t>
            </a:r>
          </a:p>
          <a:p>
            <a:pPr marL="0" marR="0">
              <a:lnSpc>
                <a:spcPts val="1082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ДНК,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RATEDJ+Tahoma"/>
                <a:cs typeface="RATEDJ+Tahoma"/>
              </a:rPr>
              <a:t>IT-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кубы,</a:t>
            </a:r>
            <a:r>
              <a:rPr dirty="0" sz="900" spc="3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«Точки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роста»,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экостанции</a:t>
            </a:r>
            <a:r>
              <a:rPr dirty="0" sz="900">
                <a:solidFill>
                  <a:srgbClr val="031b83"/>
                </a:solidFill>
                <a:latin typeface="RATEDJ+Tahoma"/>
                <a:cs typeface="RATEDJ+Tahoma"/>
              </a:rPr>
              <a:t>,</a:t>
            </a:r>
            <a:r>
              <a:rPr dirty="0" sz="900" spc="34">
                <a:solidFill>
                  <a:srgbClr val="031b83"/>
                </a:solidFill>
                <a:latin typeface="RATEDJ+Tahoma"/>
                <a:cs typeface="RATEDJ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виртуальный</a:t>
            </a:r>
            <a:r>
              <a:rPr dirty="0" sz="900" spc="5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концертный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зал,</a:t>
            </a:r>
            <a:r>
              <a:rPr dirty="0" sz="900" spc="1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7">
                <a:solidFill>
                  <a:srgbClr val="031b83"/>
                </a:solidFill>
                <a:latin typeface="QCWBTO+Tahoma"/>
                <a:cs typeface="QCWBTO+Tahoma"/>
              </a:rPr>
              <a:t>ведущие</a:t>
            </a:r>
            <a:r>
              <a:rPr dirty="0" sz="900" spc="3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предприятия</a:t>
            </a:r>
            <a:r>
              <a:rPr dirty="0" sz="900" spc="4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7">
                <a:solidFill>
                  <a:srgbClr val="031b83"/>
                </a:solidFill>
                <a:latin typeface="QCWBTO+Tahoma"/>
                <a:cs typeface="QCWBTO+Tahoma"/>
              </a:rPr>
              <a:t>региона</a:t>
            </a:r>
            <a:r>
              <a:rPr dirty="0" sz="900" spc="4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  <a:r>
              <a:rPr dirty="0" sz="900" spc="-3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др.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(не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8">
                <a:solidFill>
                  <a:srgbClr val="031b83"/>
                </a:solidFill>
                <a:latin typeface="QCWBTO+Tahoma"/>
                <a:cs typeface="QCWBTO+Tahoma"/>
              </a:rPr>
              <a:t>менее,</a:t>
            </a:r>
            <a:r>
              <a:rPr dirty="0" sz="900" spc="3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чем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с</a:t>
            </a:r>
            <a:r>
              <a:rPr dirty="0" sz="900" spc="-3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2</a:t>
            </a:r>
            <a:r>
              <a:rPr dirty="0" sz="900" spc="-4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организациями)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817364" y="3703053"/>
            <a:ext cx="2243490" cy="1040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  <a:r>
              <a:rPr dirty="0" sz="1350" spc="-9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900" spc="-21" b="1">
                <a:solidFill>
                  <a:srgbClr val="008000"/>
                </a:solidFill>
                <a:latin typeface="VNEFBG+Tahoma Bold"/>
                <a:cs typeface="VNEFBG+Tahoma Bold"/>
              </a:rPr>
              <a:t>сетевое</a:t>
            </a:r>
            <a:r>
              <a:rPr dirty="0" sz="900" spc="-21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spc="-21" b="1">
                <a:solidFill>
                  <a:srgbClr val="008000"/>
                </a:solidFill>
                <a:latin typeface="VNEFBG+Tahoma Bold"/>
                <a:cs typeface="VNEFBG+Tahoma Bold"/>
              </a:rPr>
              <a:t>взаимодействие</a:t>
            </a:r>
            <a:r>
              <a:rPr dirty="0" sz="90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b="1">
                <a:solidFill>
                  <a:srgbClr val="008000"/>
                </a:solidFill>
                <a:latin typeface="VNEFBG+Tahoma Bold"/>
                <a:cs typeface="VNEFBG+Tahoma Bold"/>
              </a:rPr>
              <a:t>с</a:t>
            </a:r>
          </a:p>
          <a:p>
            <a:pPr marL="0" marR="0">
              <a:lnSpc>
                <a:spcPts val="1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4" b="1">
                <a:solidFill>
                  <a:srgbClr val="008000"/>
                </a:solidFill>
                <a:latin typeface="VNEFBG+Tahoma Bold"/>
                <a:cs typeface="VNEFBG+Tahoma Bold"/>
              </a:rPr>
              <a:t>организациями</a:t>
            </a:r>
            <a:r>
              <a:rPr dirty="0" sz="900" spc="13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spc="-26" b="1">
                <a:solidFill>
                  <a:srgbClr val="008000"/>
                </a:solidFill>
                <a:latin typeface="VNEFBG+Tahoma Bold"/>
                <a:cs typeface="VNEFBG+Tahoma Bold"/>
              </a:rPr>
              <a:t>культуры</a:t>
            </a:r>
            <a:r>
              <a:rPr dirty="0" sz="900" spc="-15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b="1">
                <a:solidFill>
                  <a:srgbClr val="008000"/>
                </a:solidFill>
                <a:latin typeface="VNEFBG+Tahoma Bold"/>
                <a:cs typeface="VNEFBG+Tahoma Bold"/>
              </a:rPr>
              <a:t>и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2" b="1">
                <a:solidFill>
                  <a:srgbClr val="008000"/>
                </a:solidFill>
                <a:latin typeface="VNEFBG+Tahoma Bold"/>
                <a:cs typeface="VNEFBG+Tahoma Bold"/>
              </a:rPr>
              <a:t>искусств,</a:t>
            </a:r>
            <a:r>
              <a:rPr dirty="0" sz="900" spc="-18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spc="-24" b="1">
                <a:solidFill>
                  <a:srgbClr val="008000"/>
                </a:solidFill>
                <a:latin typeface="VNEFBG+Tahoma Bold"/>
                <a:cs typeface="VNEFBG+Tahoma Bold"/>
              </a:rPr>
              <a:t>кванториумы</a:t>
            </a:r>
            <a:r>
              <a:rPr dirty="0" sz="900" b="1">
                <a:solidFill>
                  <a:srgbClr val="008000"/>
                </a:solidFill>
                <a:latin typeface="NGKWTJ+Tahoma Bold"/>
                <a:cs typeface="NGKWTJ+Tahoma Bold"/>
              </a:rPr>
              <a:t>,</a:t>
            </a:r>
            <a:r>
              <a:rPr dirty="0" sz="900" spc="-29" b="1">
                <a:solidFill>
                  <a:srgbClr val="008000"/>
                </a:solidFill>
                <a:latin typeface="NGKWTJ+Tahoma Bold"/>
                <a:cs typeface="NGKWTJ+Tahoma Bold"/>
              </a:rPr>
              <a:t> </a:t>
            </a:r>
            <a:r>
              <a:rPr dirty="0" sz="900" spc="-24" b="1">
                <a:solidFill>
                  <a:srgbClr val="008000"/>
                </a:solidFill>
                <a:latin typeface="VNEFBG+Tahoma Bold"/>
                <a:cs typeface="VNEFBG+Tahoma Bold"/>
              </a:rPr>
              <a:t>мобильные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4" b="1">
                <a:solidFill>
                  <a:srgbClr val="008000"/>
                </a:solidFill>
                <a:latin typeface="VNEFBG+Tahoma Bold"/>
                <a:cs typeface="VNEFBG+Tahoma Bold"/>
              </a:rPr>
              <a:t>кванториумы,</a:t>
            </a:r>
            <a:r>
              <a:rPr dirty="0" sz="90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spc="-21" b="1">
                <a:solidFill>
                  <a:srgbClr val="008000"/>
                </a:solidFill>
                <a:latin typeface="VNEFBG+Tahoma Bold"/>
                <a:cs typeface="VNEFBG+Tahoma Bold"/>
              </a:rPr>
              <a:t>ДНК,</a:t>
            </a:r>
            <a:r>
              <a:rPr dirty="0" sz="900" spc="-19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spc="-26" b="1">
                <a:solidFill>
                  <a:srgbClr val="008000"/>
                </a:solidFill>
                <a:latin typeface="NGKWTJ+Tahoma Bold"/>
                <a:cs typeface="NGKWTJ+Tahoma Bold"/>
              </a:rPr>
              <a:t>IT-</a:t>
            </a:r>
            <a:r>
              <a:rPr dirty="0" sz="900" spc="-27" b="1">
                <a:solidFill>
                  <a:srgbClr val="008000"/>
                </a:solidFill>
                <a:latin typeface="VNEFBG+Tahoma Bold"/>
                <a:cs typeface="VNEFBG+Tahoma Bold"/>
              </a:rPr>
              <a:t>кубы,</a:t>
            </a:r>
            <a:r>
              <a:rPr dirty="0" sz="900" spc="22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spc="-25" b="1">
                <a:solidFill>
                  <a:srgbClr val="008000"/>
                </a:solidFill>
                <a:latin typeface="VNEFBG+Tahoma Bold"/>
                <a:cs typeface="VNEFBG+Tahoma Bold"/>
              </a:rPr>
              <a:t>«Точки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3" b="1">
                <a:solidFill>
                  <a:srgbClr val="008000"/>
                </a:solidFill>
                <a:latin typeface="VNEFBG+Tahoma Bold"/>
                <a:cs typeface="VNEFBG+Tahoma Bold"/>
              </a:rPr>
              <a:t>роста»,</a:t>
            </a:r>
            <a:r>
              <a:rPr dirty="0" sz="90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spc="-23" b="1">
                <a:solidFill>
                  <a:srgbClr val="008000"/>
                </a:solidFill>
                <a:latin typeface="VNEFBG+Tahoma Bold"/>
                <a:cs typeface="VNEFBG+Tahoma Bold"/>
              </a:rPr>
              <a:t>экостанции</a:t>
            </a:r>
            <a:r>
              <a:rPr dirty="0" sz="900" b="1">
                <a:solidFill>
                  <a:srgbClr val="008000"/>
                </a:solidFill>
                <a:latin typeface="NGKWTJ+Tahoma Bold"/>
                <a:cs typeface="NGKWTJ+Tahoma Bold"/>
              </a:rPr>
              <a:t>,</a:t>
            </a:r>
            <a:r>
              <a:rPr dirty="0" sz="900" spc="-41" b="1">
                <a:solidFill>
                  <a:srgbClr val="008000"/>
                </a:solidFill>
                <a:latin typeface="NGKWTJ+Tahoma Bold"/>
                <a:cs typeface="NGKWTJ+Tahoma Bold"/>
              </a:rPr>
              <a:t> </a:t>
            </a:r>
            <a:r>
              <a:rPr dirty="0" sz="900" spc="-24" b="1">
                <a:solidFill>
                  <a:srgbClr val="008000"/>
                </a:solidFill>
                <a:latin typeface="VNEFBG+Tahoma Bold"/>
                <a:cs typeface="VNEFBG+Tahoma Bold"/>
              </a:rPr>
              <a:t>виртуальный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4" b="1">
                <a:solidFill>
                  <a:srgbClr val="008000"/>
                </a:solidFill>
                <a:latin typeface="VNEFBG+Tahoma Bold"/>
                <a:cs typeface="VNEFBG+Tahoma Bold"/>
              </a:rPr>
              <a:t>концертный</a:t>
            </a:r>
            <a:r>
              <a:rPr dirty="0" sz="90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spc="-25" b="1">
                <a:solidFill>
                  <a:srgbClr val="008000"/>
                </a:solidFill>
                <a:latin typeface="VNEFBG+Tahoma Bold"/>
                <a:cs typeface="VNEFBG+Tahoma Bold"/>
              </a:rPr>
              <a:t>зал</a:t>
            </a:r>
            <a:r>
              <a:rPr dirty="0" sz="900" spc="-11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spc="-22" b="1">
                <a:solidFill>
                  <a:srgbClr val="008000"/>
                </a:solidFill>
                <a:latin typeface="VNEFBG+Tahoma Bold"/>
                <a:cs typeface="VNEFBG+Tahoma Bold"/>
              </a:rPr>
              <a:t>(не</a:t>
            </a:r>
            <a:r>
              <a:rPr dirty="0" sz="90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spc="-20" b="1">
                <a:solidFill>
                  <a:srgbClr val="008000"/>
                </a:solidFill>
                <a:latin typeface="VNEFBG+Tahoma Bold"/>
                <a:cs typeface="VNEFBG+Tahoma Bold"/>
              </a:rPr>
              <a:t>менее,</a:t>
            </a:r>
            <a:r>
              <a:rPr dirty="0" sz="900" spc="-21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spc="-22" b="1">
                <a:solidFill>
                  <a:srgbClr val="008000"/>
                </a:solidFill>
                <a:latin typeface="VNEFBG+Tahoma Bold"/>
                <a:cs typeface="VNEFBG+Tahoma Bold"/>
              </a:rPr>
              <a:t>чем</a:t>
            </a:r>
            <a:r>
              <a:rPr dirty="0" sz="900" spc="-23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b="1">
                <a:solidFill>
                  <a:srgbClr val="008000"/>
                </a:solidFill>
                <a:latin typeface="VNEFBG+Tahoma Bold"/>
                <a:cs typeface="VNEFBG+Tahoma Bold"/>
              </a:rPr>
              <a:t>с</a:t>
            </a:r>
            <a:r>
              <a:rPr dirty="0" sz="900" spc="-42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b="1">
                <a:solidFill>
                  <a:srgbClr val="008000"/>
                </a:solidFill>
                <a:latin typeface="VNEFBG+Tahoma Bold"/>
                <a:cs typeface="VNEFBG+Tahoma Bold"/>
              </a:rPr>
              <a:t>1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4" b="1">
                <a:solidFill>
                  <a:srgbClr val="008000"/>
                </a:solidFill>
                <a:latin typeface="VNEFBG+Tahoma Bold"/>
                <a:cs typeface="VNEFBG+Tahoma Bold"/>
              </a:rPr>
              <a:t>организацией)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444482" y="3695707"/>
            <a:ext cx="287697" cy="2292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444482" y="3736157"/>
            <a:ext cx="2189654" cy="4503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9164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работа</a:t>
            </a:r>
            <a:r>
              <a:rPr dirty="0" sz="900" spc="2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7">
                <a:solidFill>
                  <a:srgbClr val="031b83"/>
                </a:solidFill>
                <a:latin typeface="QCWBTO+Tahoma"/>
                <a:cs typeface="QCWBTO+Tahoma"/>
              </a:rPr>
              <a:t>по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сетевому</a:t>
            </a:r>
            <a:r>
              <a:rPr dirty="0" sz="900" spc="2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взаимодействию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19">
                <a:solidFill>
                  <a:srgbClr val="031b83"/>
                </a:solidFill>
                <a:latin typeface="QCWBTO+Tahoma"/>
                <a:cs typeface="QCWBTO+Tahoma"/>
              </a:rPr>
              <a:t>со</a:t>
            </a:r>
            <a:r>
              <a:rPr dirty="0" sz="900" spc="-1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школами</a:t>
            </a:r>
            <a:r>
              <a:rPr dirty="0" sz="900" spc="1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«базового»</a:t>
            </a:r>
            <a:r>
              <a:rPr dirty="0" sz="900" spc="19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  <a:r>
              <a:rPr dirty="0" sz="900" spc="-2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«среднего»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7">
                <a:solidFill>
                  <a:srgbClr val="031b83"/>
                </a:solidFill>
                <a:latin typeface="QCWBTO+Tahoma"/>
                <a:cs typeface="QCWBTO+Tahoma"/>
              </a:rPr>
              <a:t>уровней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91591" y="3814747"/>
            <a:ext cx="4002971" cy="7590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650" spc="513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100" spc="-24">
                <a:solidFill>
                  <a:srgbClr val="031b83"/>
                </a:solidFill>
                <a:latin typeface="QCWBTO+Tahoma"/>
                <a:cs typeface="QCWBTO+Tahoma"/>
              </a:rPr>
              <a:t>Сетевое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3">
                <a:solidFill>
                  <a:srgbClr val="031b83"/>
                </a:solidFill>
                <a:latin typeface="QCWBTO+Tahoma"/>
                <a:cs typeface="QCWBTO+Tahoma"/>
              </a:rPr>
              <a:t>взаимодействие</a:t>
            </a:r>
            <a:r>
              <a:rPr dirty="0" sz="1100" spc="1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31b83"/>
                </a:solidFill>
                <a:latin typeface="QCWBTO+Tahoma"/>
                <a:cs typeface="QCWBTO+Tahoma"/>
              </a:rPr>
              <a:t>(организации</a:t>
            </a:r>
            <a:r>
              <a:rPr dirty="0" sz="1100" spc="3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1">
                <a:solidFill>
                  <a:srgbClr val="031b83"/>
                </a:solidFill>
                <a:latin typeface="QCWBTO+Tahoma"/>
                <a:cs typeface="QCWBTO+Tahoma"/>
              </a:rPr>
              <a:t>культуры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</a:p>
          <a:p>
            <a:pPr marL="172211" marR="0">
              <a:lnSpc>
                <a:spcPts val="13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100" spc="-24">
                <a:solidFill>
                  <a:srgbClr val="031b83"/>
                </a:solidFill>
                <a:latin typeface="QCWBTO+Tahoma"/>
                <a:cs typeface="QCWBTO+Tahoma"/>
              </a:rPr>
              <a:t>искусств,</a:t>
            </a:r>
            <a:r>
              <a:rPr dirty="0" sz="1100" spc="3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1">
                <a:solidFill>
                  <a:srgbClr val="031b83"/>
                </a:solidFill>
                <a:latin typeface="QCWBTO+Tahoma"/>
                <a:cs typeface="QCWBTO+Tahoma"/>
              </a:rPr>
              <a:t>кванториумы</a:t>
            </a:r>
            <a:r>
              <a:rPr dirty="0" sz="1100">
                <a:solidFill>
                  <a:srgbClr val="031b83"/>
                </a:solidFill>
                <a:latin typeface="RATEDJ+Tahoma"/>
                <a:cs typeface="RATEDJ+Tahoma"/>
              </a:rPr>
              <a:t>,</a:t>
            </a:r>
            <a:r>
              <a:rPr dirty="0" sz="1100" spc="-15">
                <a:solidFill>
                  <a:srgbClr val="031b83"/>
                </a:solidFill>
                <a:latin typeface="RATEDJ+Tahoma"/>
                <a:cs typeface="RATEDJ+Tahoma"/>
              </a:rPr>
              <a:t> </a:t>
            </a:r>
            <a:r>
              <a:rPr dirty="0" sz="1100" spc="-20">
                <a:solidFill>
                  <a:srgbClr val="031b83"/>
                </a:solidFill>
                <a:latin typeface="QCWBTO+Tahoma"/>
                <a:cs typeface="QCWBTO+Tahoma"/>
              </a:rPr>
              <a:t>мобильные</a:t>
            </a:r>
            <a:r>
              <a:rPr dirty="0" sz="1100" spc="-1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1">
                <a:solidFill>
                  <a:srgbClr val="031b83"/>
                </a:solidFill>
                <a:latin typeface="QCWBTO+Tahoma"/>
                <a:cs typeface="QCWBTO+Tahoma"/>
              </a:rPr>
              <a:t>кванториумы,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3">
                <a:solidFill>
                  <a:srgbClr val="031b83"/>
                </a:solidFill>
                <a:latin typeface="QCWBTO+Tahoma"/>
                <a:cs typeface="QCWBTO+Tahoma"/>
              </a:rPr>
              <a:t>ДНК,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31b83"/>
                </a:solidFill>
                <a:latin typeface="RATEDJ+Tahoma"/>
                <a:cs typeface="RATEDJ+Tahoma"/>
              </a:rPr>
              <a:t>IT-</a:t>
            </a:r>
          </a:p>
          <a:p>
            <a:pPr marL="172211" marR="0">
              <a:lnSpc>
                <a:spcPts val="1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19">
                <a:solidFill>
                  <a:srgbClr val="031b83"/>
                </a:solidFill>
                <a:latin typeface="QCWBTO+Tahoma"/>
                <a:cs typeface="QCWBTO+Tahoma"/>
              </a:rPr>
              <a:t>кубы,</a:t>
            </a:r>
            <a:r>
              <a:rPr dirty="0" sz="1100" spc="-2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0">
                <a:solidFill>
                  <a:srgbClr val="031b83"/>
                </a:solidFill>
                <a:latin typeface="QCWBTO+Tahoma"/>
                <a:cs typeface="QCWBTO+Tahoma"/>
              </a:rPr>
              <a:t>«Точки</a:t>
            </a:r>
            <a:r>
              <a:rPr dirty="0" sz="1100" spc="-2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31b83"/>
                </a:solidFill>
                <a:latin typeface="QCWBTO+Tahoma"/>
                <a:cs typeface="QCWBTO+Tahoma"/>
              </a:rPr>
              <a:t>роста»,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31b83"/>
                </a:solidFill>
                <a:latin typeface="QCWBTO+Tahoma"/>
                <a:cs typeface="QCWBTO+Tahoma"/>
              </a:rPr>
              <a:t>экостанции,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31b83"/>
                </a:solidFill>
                <a:latin typeface="QCWBTO+Tahoma"/>
                <a:cs typeface="QCWBTO+Tahoma"/>
              </a:rPr>
              <a:t>ведущие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1">
                <a:solidFill>
                  <a:srgbClr val="031b83"/>
                </a:solidFill>
                <a:latin typeface="QCWBTO+Tahoma"/>
                <a:cs typeface="QCWBTO+Tahoma"/>
              </a:rPr>
              <a:t>предприятия</a:t>
            </a:r>
          </a:p>
          <a:p>
            <a:pPr marL="172211" marR="0">
              <a:lnSpc>
                <a:spcPts val="1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22">
                <a:solidFill>
                  <a:srgbClr val="031b83"/>
                </a:solidFill>
                <a:latin typeface="QCWBTO+Tahoma"/>
                <a:cs typeface="QCWBTO+Tahoma"/>
              </a:rPr>
              <a:t>региона</a:t>
            </a:r>
            <a:r>
              <a:rPr dirty="0" sz="1100" spc="14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  <a:r>
              <a:rPr dirty="0" sz="1100" spc="-4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31b83"/>
                </a:solidFill>
                <a:latin typeface="QCWBTO+Tahoma"/>
                <a:cs typeface="QCWBTO+Tahoma"/>
              </a:rPr>
              <a:t>др.)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193280" y="4863726"/>
            <a:ext cx="2219410" cy="4908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Летний</a:t>
            </a:r>
            <a:r>
              <a:rPr dirty="0" sz="900" spc="4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7">
                <a:solidFill>
                  <a:srgbClr val="031b83"/>
                </a:solidFill>
                <a:latin typeface="QCWBTO+Tahoma"/>
                <a:cs typeface="QCWBTO+Tahoma"/>
              </a:rPr>
              <a:t>лагерь</a:t>
            </a:r>
            <a:r>
              <a:rPr dirty="0" sz="900" spc="2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(тематические</a:t>
            </a:r>
            <a:r>
              <a:rPr dirty="0" sz="900" spc="3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смены),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участие</a:t>
            </a:r>
            <a:r>
              <a:rPr dirty="0" sz="900" spc="2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900" spc="-3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каникулярных</a:t>
            </a:r>
            <a:r>
              <a:rPr dirty="0" sz="900" spc="5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1">
                <a:solidFill>
                  <a:srgbClr val="031b83"/>
                </a:solidFill>
                <a:latin typeface="QCWBTO+Tahoma"/>
                <a:cs typeface="QCWBTO+Tahoma"/>
              </a:rPr>
              <a:t>профориентационных</a:t>
            </a:r>
            <a:r>
              <a:rPr dirty="0" sz="900" spc="3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сменах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91591" y="4912408"/>
            <a:ext cx="3519369" cy="2715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650" spc="513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100" spc="-23">
                <a:solidFill>
                  <a:srgbClr val="031b83"/>
                </a:solidFill>
                <a:latin typeface="QCWBTO+Tahoma"/>
                <a:cs typeface="QCWBTO+Tahoma"/>
              </a:rPr>
              <a:t>Летний</a:t>
            </a:r>
            <a:r>
              <a:rPr dirty="0" sz="1100" spc="1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4">
                <a:solidFill>
                  <a:srgbClr val="031b83"/>
                </a:solidFill>
                <a:latin typeface="QCWBTO+Tahoma"/>
                <a:cs typeface="QCWBTO+Tahoma"/>
              </a:rPr>
              <a:t>лагерь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3">
                <a:solidFill>
                  <a:srgbClr val="031b83"/>
                </a:solidFill>
                <a:latin typeface="QCWBTO+Tahoma"/>
                <a:cs typeface="QCWBTO+Tahoma"/>
              </a:rPr>
              <a:t>(тематические</a:t>
            </a:r>
            <a:r>
              <a:rPr dirty="0" sz="1100" spc="1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3">
                <a:solidFill>
                  <a:srgbClr val="031b83"/>
                </a:solidFill>
                <a:latin typeface="QCWBTO+Tahoma"/>
                <a:cs typeface="QCWBTO+Tahoma"/>
              </a:rPr>
              <a:t>смены),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1100" spc="-3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1">
                <a:solidFill>
                  <a:srgbClr val="031b83"/>
                </a:solidFill>
                <a:latin typeface="QCWBTO+Tahoma"/>
                <a:cs typeface="QCWBTO+Tahoma"/>
              </a:rPr>
              <a:t>том</a:t>
            </a:r>
            <a:r>
              <a:rPr dirty="0" sz="1100" spc="-1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3">
                <a:solidFill>
                  <a:srgbClr val="031b83"/>
                </a:solidFill>
                <a:latin typeface="QCWBTO+Tahoma"/>
                <a:cs typeface="QCWBTO+Tahoma"/>
              </a:rPr>
              <a:t>числе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9444482" y="4930528"/>
            <a:ext cx="287697" cy="2292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31b83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817364" y="4983594"/>
            <a:ext cx="2038818" cy="3542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  <a:r>
              <a:rPr dirty="0" sz="1350" spc="-9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900" spc="-21" b="1">
                <a:solidFill>
                  <a:srgbClr val="008000"/>
                </a:solidFill>
                <a:latin typeface="VNEFBG+Tahoma Bold"/>
                <a:cs typeface="VNEFBG+Tahoma Bold"/>
              </a:rPr>
              <a:t>Летний</a:t>
            </a:r>
            <a:r>
              <a:rPr dirty="0" sz="900" spc="-11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spc="-24" b="1">
                <a:solidFill>
                  <a:srgbClr val="008000"/>
                </a:solidFill>
                <a:latin typeface="VNEFBG+Tahoma Bold"/>
                <a:cs typeface="VNEFBG+Tahoma Bold"/>
              </a:rPr>
              <a:t>лагерь</a:t>
            </a:r>
            <a:r>
              <a:rPr dirty="0" sz="900" b="1">
                <a:solidFill>
                  <a:srgbClr val="008000"/>
                </a:solidFill>
                <a:latin typeface="VNEFBG+Tahoma Bold"/>
                <a:cs typeface="VNEFBG+Tahoma Bold"/>
              </a:rPr>
              <a:t> </a:t>
            </a:r>
            <a:r>
              <a:rPr dirty="0" sz="900" spc="-22" b="1">
                <a:solidFill>
                  <a:srgbClr val="008000"/>
                </a:solidFill>
                <a:latin typeface="VNEFBG+Tahoma Bold"/>
                <a:cs typeface="VNEFBG+Tahoma Bold"/>
              </a:rPr>
              <a:t>(тематические</a:t>
            </a:r>
          </a:p>
          <a:p>
            <a:pPr marL="0" marR="0">
              <a:lnSpc>
                <a:spcPts val="1082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2" b="1">
                <a:solidFill>
                  <a:srgbClr val="008000"/>
                </a:solidFill>
                <a:latin typeface="VNEFBG+Tahoma Bold"/>
                <a:cs typeface="VNEFBG+Tahoma Bold"/>
              </a:rPr>
              <a:t>смены)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444482" y="4970978"/>
            <a:ext cx="2254005" cy="3132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9164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Летний</a:t>
            </a:r>
            <a:r>
              <a:rPr dirty="0" sz="900" spc="4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7">
                <a:solidFill>
                  <a:srgbClr val="031b83"/>
                </a:solidFill>
                <a:latin typeface="QCWBTO+Tahoma"/>
                <a:cs typeface="QCWBTO+Tahoma"/>
              </a:rPr>
              <a:t>лагерь</a:t>
            </a:r>
            <a:r>
              <a:rPr dirty="0" sz="900" spc="2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3">
                <a:solidFill>
                  <a:srgbClr val="031b83"/>
                </a:solidFill>
                <a:latin typeface="QCWBTO+Tahoma"/>
                <a:cs typeface="QCWBTO+Tahoma"/>
              </a:rPr>
              <a:t>(тематические</a:t>
            </a:r>
            <a:r>
              <a:rPr dirty="0" sz="900" spc="4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смены),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5">
                <a:solidFill>
                  <a:srgbClr val="031b83"/>
                </a:solidFill>
                <a:latin typeface="QCWBTO+Tahoma"/>
                <a:cs typeface="QCWBTO+Tahoma"/>
              </a:rPr>
              <a:t>участие</a:t>
            </a:r>
            <a:r>
              <a:rPr dirty="0" sz="900" spc="2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900" spc="-3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4">
                <a:solidFill>
                  <a:srgbClr val="031b83"/>
                </a:solidFill>
                <a:latin typeface="QCWBTO+Tahoma"/>
                <a:cs typeface="QCWBTO+Tahoma"/>
              </a:rPr>
              <a:t>каникулярных</a:t>
            </a:r>
            <a:r>
              <a:rPr dirty="0" sz="900" spc="5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63803" y="5128827"/>
            <a:ext cx="3684675" cy="207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23">
                <a:solidFill>
                  <a:srgbClr val="031b83"/>
                </a:solidFill>
                <a:latin typeface="QCWBTO+Tahoma"/>
                <a:cs typeface="QCWBTO+Tahoma"/>
              </a:rPr>
              <a:t>участие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в</a:t>
            </a:r>
            <a:r>
              <a:rPr dirty="0" sz="1100" spc="-3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0">
                <a:solidFill>
                  <a:srgbClr val="031b83"/>
                </a:solidFill>
                <a:latin typeface="QCWBTO+Tahoma"/>
                <a:cs typeface="QCWBTO+Tahoma"/>
              </a:rPr>
              <a:t>каникулярных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  <a:r>
              <a:rPr dirty="0" sz="1100" spc="-2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1">
                <a:solidFill>
                  <a:srgbClr val="031b83"/>
                </a:solidFill>
                <a:latin typeface="QCWBTO+Tahoma"/>
                <a:cs typeface="QCWBTO+Tahoma"/>
              </a:rPr>
              <a:t>профориентационных</a:t>
            </a:r>
            <a:r>
              <a:rPr dirty="0" sz="1100" spc="22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4">
                <a:solidFill>
                  <a:srgbClr val="031b83"/>
                </a:solidFill>
                <a:latin typeface="QCWBTO+Tahoma"/>
                <a:cs typeface="QCWBTO+Tahoma"/>
              </a:rPr>
              <a:t>сменах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9444482" y="5245298"/>
            <a:ext cx="1679544" cy="176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21">
                <a:solidFill>
                  <a:srgbClr val="031b83"/>
                </a:solidFill>
                <a:latin typeface="QCWBTO+Tahoma"/>
                <a:cs typeface="QCWBTO+Tahoma"/>
              </a:rPr>
              <a:t>профориентационных</a:t>
            </a:r>
            <a:r>
              <a:rPr dirty="0" sz="900" spc="4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900" spc="-26">
                <a:solidFill>
                  <a:srgbClr val="031b83"/>
                </a:solidFill>
                <a:latin typeface="QCWBTO+Tahoma"/>
                <a:cs typeface="QCWBTO+Tahoma"/>
              </a:rPr>
              <a:t>сменах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91591" y="5567429"/>
            <a:ext cx="3937046" cy="5919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650" spc="189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100" spc="-20">
                <a:solidFill>
                  <a:srgbClr val="031b83"/>
                </a:solidFill>
                <a:latin typeface="QCWBTO+Tahoma"/>
                <a:cs typeface="QCWBTO+Tahoma"/>
              </a:rPr>
              <a:t>Работа</a:t>
            </a:r>
            <a:r>
              <a:rPr dirty="0" sz="1100" spc="-2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с</a:t>
            </a:r>
            <a:r>
              <a:rPr dirty="0" sz="1100" spc="-2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19">
                <a:solidFill>
                  <a:srgbClr val="031b83"/>
                </a:solidFill>
                <a:latin typeface="QCWBTO+Tahoma"/>
                <a:cs typeface="QCWBTO+Tahoma"/>
              </a:rPr>
              <a:t>мобильными</a:t>
            </a:r>
            <a:r>
              <a:rPr dirty="0" sz="1100" spc="-2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0">
                <a:solidFill>
                  <a:srgbClr val="031b83"/>
                </a:solidFill>
                <a:latin typeface="QCWBTO+Tahoma"/>
                <a:cs typeface="QCWBTO+Tahoma"/>
              </a:rPr>
              <a:t>учебными</a:t>
            </a:r>
            <a:r>
              <a:rPr dirty="0" sz="1100" spc="-21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31b83"/>
                </a:solidFill>
                <a:latin typeface="QCWBTO+Tahoma"/>
                <a:cs typeface="QCWBTO+Tahoma"/>
              </a:rPr>
              <a:t>комплексами</a:t>
            </a:r>
          </a:p>
          <a:p>
            <a:pPr marL="172211" marR="0">
              <a:lnSpc>
                <a:spcPts val="13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100" spc="-25">
                <a:solidFill>
                  <a:srgbClr val="031b83"/>
                </a:solidFill>
                <a:latin typeface="RATEDJ+Tahoma"/>
                <a:cs typeface="RATEDJ+Tahoma"/>
              </a:rPr>
              <a:t>(</a:t>
            </a:r>
            <a:r>
              <a:rPr dirty="0" sz="1100" spc="-21">
                <a:solidFill>
                  <a:srgbClr val="031b83"/>
                </a:solidFill>
                <a:latin typeface="QCWBTO+Tahoma"/>
                <a:cs typeface="QCWBTO+Tahoma"/>
              </a:rPr>
              <a:t>кванториумы,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1">
                <a:solidFill>
                  <a:srgbClr val="031b83"/>
                </a:solidFill>
                <a:latin typeface="QCWBTO+Tahoma"/>
                <a:cs typeface="QCWBTO+Tahoma"/>
              </a:rPr>
              <a:t>лаборатория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3">
                <a:solidFill>
                  <a:srgbClr val="031b83"/>
                </a:solidFill>
                <a:latin typeface="QCWBTO+Tahoma"/>
                <a:cs typeface="QCWBTO+Tahoma"/>
              </a:rPr>
              <a:t>безопасности,</a:t>
            </a:r>
            <a:r>
              <a:rPr dirty="0" sz="1100" spc="28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1">
                <a:solidFill>
                  <a:srgbClr val="031b83"/>
                </a:solidFill>
                <a:latin typeface="QCWBTO+Tahoma"/>
                <a:cs typeface="QCWBTO+Tahoma"/>
              </a:rPr>
              <a:t>библиотечные</a:t>
            </a:r>
          </a:p>
          <a:p>
            <a:pPr marL="172211" marR="0">
              <a:lnSpc>
                <a:spcPts val="132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22">
                <a:solidFill>
                  <a:srgbClr val="031b83"/>
                </a:solidFill>
                <a:latin typeface="QCWBTO+Tahoma"/>
                <a:cs typeface="QCWBTO+Tahoma"/>
              </a:rPr>
              <a:t>комплексы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  <a:r>
              <a:rPr dirty="0" sz="1100" spc="-25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31b83"/>
                </a:solidFill>
                <a:latin typeface="QCWBTO+Tahoma"/>
                <a:cs typeface="QCWBTO+Tahoma"/>
              </a:rPr>
              <a:t>др.)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0491470" y="5708266"/>
            <a:ext cx="380258" cy="8136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2060"/>
                </a:solidFill>
                <a:latin typeface="EUKFPK+Wingdings"/>
                <a:cs typeface="EUKFPK+Wingdings"/>
              </a:rPr>
              <a:t></a:t>
            </a:r>
          </a:p>
          <a:p>
            <a:pPr marL="48260" marR="0">
              <a:lnSpc>
                <a:spcPts val="1997"/>
              </a:lnSpc>
              <a:spcBef>
                <a:spcPts val="2108"/>
              </a:spcBef>
              <a:spcAft>
                <a:spcPts val="0"/>
              </a:spcAft>
            </a:pPr>
            <a:r>
              <a:rPr dirty="0" sz="1800">
                <a:solidFill>
                  <a:srgbClr val="00206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072881" y="5730485"/>
            <a:ext cx="380512" cy="8130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2060"/>
                </a:solidFill>
                <a:latin typeface="EUKFPK+Wingdings"/>
                <a:cs typeface="EUKFPK+Wingdings"/>
              </a:rPr>
              <a:t></a:t>
            </a:r>
          </a:p>
          <a:p>
            <a:pPr marL="48514" marR="0">
              <a:lnSpc>
                <a:spcPts val="1997"/>
              </a:lnSpc>
              <a:spcBef>
                <a:spcPts val="2106"/>
              </a:spcBef>
              <a:spcAft>
                <a:spcPts val="0"/>
              </a:spcAft>
            </a:pPr>
            <a:r>
              <a:rPr dirty="0" sz="1800">
                <a:solidFill>
                  <a:srgbClr val="00206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817364" y="5792969"/>
            <a:ext cx="331998" cy="2918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783903" y="5865204"/>
            <a:ext cx="218240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VNEFBG+Tahoma Bold"/>
                <a:cs typeface="VNEFBG+Tahoma Bold"/>
              </a:rPr>
              <a:t>т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886453" y="5865204"/>
            <a:ext cx="228122" cy="19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VNEFBG+Tahoma Bold"/>
                <a:cs typeface="VNEFBG+Tahoma Bold"/>
              </a:rPr>
              <a:t>а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91591" y="6238567"/>
            <a:ext cx="3358218" cy="2715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31b83"/>
                </a:solidFill>
                <a:latin typeface="EUKFPK+Wingdings"/>
                <a:cs typeface="EUKFPK+Wingdings"/>
              </a:rPr>
              <a:t>.</a:t>
            </a:r>
            <a:r>
              <a:rPr dirty="0" sz="1650" spc="189">
                <a:solidFill>
                  <a:srgbClr val="031b83"/>
                </a:solidFill>
                <a:latin typeface="Times New Roman"/>
                <a:cs typeface="Times New Roman"/>
              </a:rPr>
              <a:t> </a:t>
            </a:r>
            <a:r>
              <a:rPr dirty="0" sz="1100" spc="-20">
                <a:solidFill>
                  <a:srgbClr val="031b83"/>
                </a:solidFill>
                <a:latin typeface="QCWBTO+Tahoma"/>
                <a:cs typeface="QCWBTO+Tahoma"/>
              </a:rPr>
              <a:t>Школа</a:t>
            </a:r>
            <a:r>
              <a:rPr dirty="0" sz="1100" spc="-1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31b83"/>
                </a:solidFill>
                <a:latin typeface="QCWBTO+Tahoma"/>
                <a:cs typeface="QCWBTO+Tahoma"/>
              </a:rPr>
              <a:t>полного</a:t>
            </a:r>
            <a:r>
              <a:rPr dirty="0" sz="1100" spc="16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1">
                <a:solidFill>
                  <a:srgbClr val="031b83"/>
                </a:solidFill>
                <a:latin typeface="QCWBTO+Tahoma"/>
                <a:cs typeface="QCWBTO+Tahoma"/>
              </a:rPr>
              <a:t>дня:</a:t>
            </a:r>
            <a:r>
              <a:rPr dirty="0" sz="1100" spc="-17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31b83"/>
                </a:solidFill>
                <a:latin typeface="QCWBTO+Tahoma"/>
                <a:cs typeface="QCWBTO+Tahoma"/>
              </a:rPr>
              <a:t>внеурочная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3">
                <a:solidFill>
                  <a:srgbClr val="031b83"/>
                </a:solidFill>
                <a:latin typeface="QCWBTO+Tahoma"/>
                <a:cs typeface="QCWBTO+Tahoma"/>
              </a:rPr>
              <a:t>деятельность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>
                <a:solidFill>
                  <a:srgbClr val="031b83"/>
                </a:solidFill>
                <a:latin typeface="QCWBTO+Tahoma"/>
                <a:cs typeface="QCWBTO+Tahoma"/>
              </a:rPr>
              <a:t>и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817364" y="6311434"/>
            <a:ext cx="331998" cy="2918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8000"/>
                </a:solidFill>
                <a:latin typeface="EUKFPK+Wingdings"/>
                <a:cs typeface="EUKFPK+Wingdings"/>
              </a:rPr>
              <a:t>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863803" y="6454986"/>
            <a:ext cx="2037266" cy="207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22">
                <a:solidFill>
                  <a:srgbClr val="031b83"/>
                </a:solidFill>
                <a:latin typeface="QCWBTO+Tahoma"/>
                <a:cs typeface="QCWBTO+Tahoma"/>
              </a:rPr>
              <a:t>дополнительное</a:t>
            </a:r>
            <a:r>
              <a:rPr dirty="0" sz="1100" spc="23">
                <a:solidFill>
                  <a:srgbClr val="031b83"/>
                </a:solidFill>
                <a:latin typeface="QCWBTO+Tahoma"/>
                <a:cs typeface="QCWBTO+Tahoma"/>
              </a:rPr>
              <a:t> </a:t>
            </a:r>
            <a:r>
              <a:rPr dirty="0" sz="1100" spc="-22">
                <a:solidFill>
                  <a:srgbClr val="031b83"/>
                </a:solidFill>
                <a:latin typeface="QCWBTO+Tahoma"/>
                <a:cs typeface="QCWBTO+Tahoma"/>
              </a:rPr>
              <a:t>образование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1818366" y="6512463"/>
            <a:ext cx="272925" cy="2802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808080"/>
                </a:solidFill>
                <a:latin typeface="TKTCNE+Arial"/>
                <a:cs typeface="TKTCNE+Arial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doc2pdf</dc:creator>
  <cp:lastModifiedBy>doc2pdf</cp:lastModifiedBy>
  <cp:revision>1</cp:revision>
  <dcterms:modified xsi:type="dcterms:W3CDTF">2022-08-27T09:12:52+00:00</dcterms:modified>
</cp:coreProperties>
</file>