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72" r:id="rId12"/>
    <p:sldId id="273" r:id="rId13"/>
    <p:sldId id="274" r:id="rId14"/>
    <p:sldId id="275" r:id="rId15"/>
    <p:sldId id="277" r:id="rId16"/>
    <p:sldId id="266" r:id="rId17"/>
    <p:sldId id="267" r:id="rId18"/>
    <p:sldId id="268" r:id="rId19"/>
    <p:sldId id="269" r:id="rId20"/>
    <p:sldId id="278" r:id="rId21"/>
    <p:sldId id="276" r:id="rId22"/>
    <p:sldId id="265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2357430"/>
            <a:ext cx="7286676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28712" y="969960"/>
            <a:ext cx="7707784" cy="250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           </a:t>
            </a:r>
            <a:r>
              <a:rPr lang="ru-RU" sz="4100" b="1" i="1" dirty="0" smtClean="0">
                <a:solidFill>
                  <a:srgbClr val="0070C0"/>
                </a:solidFill>
              </a:rPr>
              <a:t>Родители и дети: </a:t>
            </a:r>
          </a:p>
          <a:p>
            <a:pPr algn="r"/>
            <a:r>
              <a:rPr lang="ru-RU" sz="4100" b="1" i="1" dirty="0" smtClean="0">
                <a:solidFill>
                  <a:srgbClr val="0070C0"/>
                </a:solidFill>
              </a:rPr>
              <a:t>новая образовательная реальность</a:t>
            </a:r>
            <a:endParaRPr lang="ru-RU" sz="4100" b="1" i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1979712" y="3717032"/>
            <a:ext cx="684076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500" b="1" dirty="0" err="1" smtClean="0">
                <a:solidFill>
                  <a:srgbClr val="0070C0"/>
                </a:solidFill>
              </a:rPr>
              <a:t>Ледкова</a:t>
            </a:r>
            <a:r>
              <a:rPr lang="ru-RU" sz="1500" b="1" dirty="0" smtClean="0">
                <a:solidFill>
                  <a:srgbClr val="0070C0"/>
                </a:solidFill>
              </a:rPr>
              <a:t> О. Ю. </a:t>
            </a:r>
          </a:p>
          <a:p>
            <a:pPr algn="r"/>
            <a:r>
              <a:rPr lang="ru-RU" sz="1500" b="1" dirty="0">
                <a:solidFill>
                  <a:srgbClr val="0070C0"/>
                </a:solidFill>
              </a:rPr>
              <a:t>п</a:t>
            </a:r>
            <a:r>
              <a:rPr lang="ru-RU" sz="1500" b="1" dirty="0" smtClean="0">
                <a:solidFill>
                  <a:srgbClr val="0070C0"/>
                </a:solidFill>
              </a:rPr>
              <a:t>едагог-психолог </a:t>
            </a:r>
          </a:p>
          <a:p>
            <a:pPr algn="r"/>
            <a:r>
              <a:rPr lang="ru-RU" sz="1500" b="1" dirty="0" smtClean="0">
                <a:solidFill>
                  <a:srgbClr val="0070C0"/>
                </a:solidFill>
              </a:rPr>
              <a:t>МАОУ «СОШ №56 г. Челябинска»;</a:t>
            </a:r>
          </a:p>
          <a:p>
            <a:pPr algn="r"/>
            <a:r>
              <a:rPr lang="ru-RU" sz="1500" b="1" dirty="0">
                <a:solidFill>
                  <a:srgbClr val="0070C0"/>
                </a:solidFill>
              </a:rPr>
              <a:t>р</a:t>
            </a:r>
            <a:r>
              <a:rPr lang="ru-RU" sz="1500" b="1" dirty="0" smtClean="0">
                <a:solidFill>
                  <a:srgbClr val="0070C0"/>
                </a:solidFill>
              </a:rPr>
              <a:t>уководитель ГМО педагогов-психологов</a:t>
            </a:r>
          </a:p>
          <a:p>
            <a:pPr algn="r"/>
            <a:r>
              <a:rPr lang="ru-RU" sz="1500" b="1" dirty="0" smtClean="0">
                <a:solidFill>
                  <a:srgbClr val="0070C0"/>
                </a:solidFill>
              </a:rPr>
              <a:t>ОО г. Челябинска</a:t>
            </a:r>
            <a:endParaRPr lang="ru-RU" sz="15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00200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00809"/>
            <a:ext cx="7054552" cy="3096343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70C0"/>
                </a:solidFill>
              </a:rPr>
              <a:t>                           Основные рекомендации родителям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Родителям </a:t>
            </a:r>
            <a:r>
              <a:rPr lang="ru-RU" sz="2200" dirty="0">
                <a:solidFill>
                  <a:srgbClr val="0070C0"/>
                </a:solidFill>
              </a:rPr>
              <a:t>и близким ребенка важно самим постараться сохранить спокойное, адекватное и критичное отношение к происходящему. 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Эмоциональное </a:t>
            </a:r>
            <a:r>
              <a:rPr lang="ru-RU" sz="2200" dirty="0">
                <a:solidFill>
                  <a:srgbClr val="0070C0"/>
                </a:solidFill>
              </a:rPr>
              <a:t>состояние ребенка напрямую зависит от состояния взрослого (родителей, близких). 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Потребуется </a:t>
            </a:r>
            <a:r>
              <a:rPr lang="ru-RU" sz="2200" dirty="0">
                <a:solidFill>
                  <a:srgbClr val="0070C0"/>
                </a:solidFill>
              </a:rPr>
              <a:t>некоторое время 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на </a:t>
            </a:r>
            <a:r>
              <a:rPr lang="ru-RU" sz="2200" dirty="0">
                <a:solidFill>
                  <a:srgbClr val="0070C0"/>
                </a:solidFill>
              </a:rPr>
              <a:t>адаптацию к режиму 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самоизоляции</a:t>
            </a:r>
            <a:r>
              <a:rPr lang="ru-RU" sz="2200" dirty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и </a:t>
            </a:r>
            <a:r>
              <a:rPr lang="ru-RU" sz="2200" dirty="0">
                <a:solidFill>
                  <a:srgbClr val="0070C0"/>
                </a:solidFill>
              </a:rPr>
              <a:t>это нормальный процесс.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rubic.us/wp-content/uploads/2017/12/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24" y="3560797"/>
            <a:ext cx="3123600" cy="26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980729"/>
            <a:ext cx="6910536" cy="280831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Основные рекомендации родителям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/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</a:rPr>
              <a:t/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Ведите </a:t>
            </a:r>
            <a:r>
              <a:rPr lang="ru-RU" sz="2400" dirty="0">
                <a:solidFill>
                  <a:srgbClr val="0070C0"/>
                </a:solidFill>
              </a:rPr>
              <a:t>себя спокойно, сдержанно, не избегайте отвечать на вопросы детей о вирусе и т. д., но и не погружайтесь в длительные обсуждения ситуации пандемии и ее рисков. Не смакуйте подробности «ужасов» из интернет </a:t>
            </a:r>
            <a:r>
              <a:rPr lang="ru-RU" sz="2400" dirty="0" smtClean="0">
                <a:solidFill>
                  <a:srgbClr val="0070C0"/>
                </a:solidFill>
              </a:rPr>
              <a:t>сетей и Т</a:t>
            </a:r>
            <a:r>
              <a:rPr lang="en-US" sz="2400" dirty="0" smtClean="0">
                <a:solidFill>
                  <a:srgbClr val="0070C0"/>
                </a:solidFill>
              </a:rPr>
              <a:t>V</a:t>
            </a:r>
            <a:r>
              <a:rPr lang="ru-RU" sz="2400" dirty="0" smtClean="0">
                <a:solidFill>
                  <a:srgbClr val="0070C0"/>
                </a:solidFill>
              </a:rPr>
              <a:t>!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ytimg.com/vi/qm47F05uz2E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600399" cy="20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7054552" cy="2880321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Основные рекомендации </a:t>
            </a:r>
            <a:r>
              <a:rPr lang="ru-RU" sz="2200" b="1" dirty="0" smtClean="0">
                <a:solidFill>
                  <a:srgbClr val="0070C0"/>
                </a:solidFill>
              </a:rPr>
              <a:t>родителям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В </a:t>
            </a:r>
            <a:r>
              <a:rPr lang="ru-RU" sz="2200" dirty="0">
                <a:solidFill>
                  <a:srgbClr val="0070C0"/>
                </a:solidFill>
              </a:rPr>
              <a:t>первую </a:t>
            </a:r>
            <a:r>
              <a:rPr lang="ru-RU" sz="2200" dirty="0" smtClean="0">
                <a:solidFill>
                  <a:srgbClr val="0070C0"/>
                </a:solidFill>
              </a:rPr>
              <a:t>очередь, следует </a:t>
            </a:r>
            <a:r>
              <a:rPr lang="ru-RU" sz="2200" dirty="0">
                <a:solidFill>
                  <a:srgbClr val="0070C0"/>
                </a:solidFill>
              </a:rPr>
              <a:t>сохранить и поддерживать для себя и ребенка привычный распорядок и ритм дня (время сна и бодрствования, время начала уроков, их продолжительность, «переменки» и пр.). Резкие изменения режима дня могут вызвать существенные перестройки адаптивных возможностей ребенка и привести к излишнему напряжению и стрессу</a:t>
            </a:r>
          </a:p>
        </p:txBody>
      </p:sp>
      <p:pic>
        <p:nvPicPr>
          <p:cNvPr id="4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mediaurok.com/images/art/5160_1535361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22611"/>
            <a:ext cx="3293659" cy="21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44823"/>
            <a:ext cx="7198568" cy="4104457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Основные рекомендации </a:t>
            </a:r>
            <a:r>
              <a:rPr lang="ru-RU" sz="2200" b="1" dirty="0" smtClean="0">
                <a:solidFill>
                  <a:srgbClr val="0070C0"/>
                </a:solidFill>
              </a:rPr>
              <a:t>родителям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Постарайтесь </a:t>
            </a:r>
            <a:r>
              <a:rPr lang="ru-RU" sz="2200" dirty="0">
                <a:solidFill>
                  <a:srgbClr val="0070C0"/>
                </a:solidFill>
              </a:rPr>
              <a:t>разобраться в рекомендациях, которые Вы получаете от школы по организации дистанционного обучения детей. Ориентируйтесь только на официальную информацию, которую Вы получаете от классного руководителя и администрации школы. Школе также нужно время на то, чтобы </a:t>
            </a:r>
            <a:r>
              <a:rPr lang="ru-RU" sz="2200" dirty="0" smtClean="0">
                <a:solidFill>
                  <a:srgbClr val="0070C0"/>
                </a:solidFill>
              </a:rPr>
              <a:t>эффективно организовать </a:t>
            </a:r>
            <a:r>
              <a:rPr lang="ru-RU" sz="2200" dirty="0">
                <a:solidFill>
                  <a:srgbClr val="0070C0"/>
                </a:solidFill>
              </a:rPr>
              <a:t>этот процесс. В настоящее время существует целый ряд ресурсов, помогающих и родителям, и педагогам в дистанционном обучении.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t.depositphotos.com/1048071/2323/i/950/depositphotos_23235010-stock-photo-3d-render-of-businessma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688" y="1484784"/>
            <a:ext cx="6768752" cy="4320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</a:rPr>
              <a:t>Основные рекомендации </a:t>
            </a:r>
            <a:r>
              <a:rPr lang="ru-RU" sz="2000" b="1" dirty="0" smtClean="0">
                <a:solidFill>
                  <a:srgbClr val="0070C0"/>
                </a:solidFill>
              </a:rPr>
              <a:t>родителям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Важен </a:t>
            </a:r>
            <a:r>
              <a:rPr lang="ru-RU" sz="2000" b="1" dirty="0">
                <a:solidFill>
                  <a:srgbClr val="0070C0"/>
                </a:solidFill>
              </a:rPr>
              <a:t>диалог и уважительное, дружелюбное </a:t>
            </a:r>
            <a:r>
              <a:rPr lang="ru-RU" sz="2000" b="1" dirty="0" smtClean="0">
                <a:solidFill>
                  <a:srgbClr val="0070C0"/>
                </a:solidFill>
              </a:rPr>
              <a:t>общение с ребенком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>
                <a:solidFill>
                  <a:srgbClr val="0070C0"/>
                </a:solidFill>
              </a:rPr>
              <a:t>чтобы </a:t>
            </a:r>
            <a:r>
              <a:rPr lang="ru-RU" sz="2000" dirty="0" smtClean="0">
                <a:solidFill>
                  <a:srgbClr val="0070C0"/>
                </a:solidFill>
              </a:rPr>
              <a:t>он </a:t>
            </a:r>
            <a:r>
              <a:rPr lang="ru-RU" sz="2000" dirty="0">
                <a:solidFill>
                  <a:srgbClr val="0070C0"/>
                </a:solidFill>
              </a:rPr>
              <a:t>сам принял решение, что </a:t>
            </a:r>
            <a:r>
              <a:rPr lang="ru-RU" sz="2000" dirty="0" smtClean="0">
                <a:solidFill>
                  <a:srgbClr val="0070C0"/>
                </a:solidFill>
              </a:rPr>
              <a:t>самостоятельно </a:t>
            </a:r>
            <a:r>
              <a:rPr lang="ru-RU" sz="2000" dirty="0">
                <a:solidFill>
                  <a:srgbClr val="0070C0"/>
                </a:solidFill>
              </a:rPr>
              <a:t>будет выполнять задания учителя.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Обсудите </a:t>
            </a:r>
            <a:r>
              <a:rPr lang="ru-RU" sz="2000" dirty="0">
                <a:solidFill>
                  <a:srgbClr val="0070C0"/>
                </a:solidFill>
              </a:rPr>
              <a:t>с ним, что ему поможет и что может помешать. Пусть он напишет свое намерение на бумаге. Собственное решение, зафиксированное письменно, станет для школьника психологической опорой, к которой можно </a:t>
            </a:r>
            <a:r>
              <a:rPr lang="ru-RU" sz="2000" dirty="0" smtClean="0">
                <a:solidFill>
                  <a:srgbClr val="0070C0"/>
                </a:solidFill>
              </a:rPr>
              <a:t>обращаться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(ежедневный </a:t>
            </a:r>
            <a:r>
              <a:rPr lang="ru-RU" sz="2000" dirty="0" err="1" smtClean="0">
                <a:solidFill>
                  <a:srgbClr val="0070C0"/>
                </a:solidFill>
              </a:rPr>
              <a:t>планинг</a:t>
            </a:r>
            <a:r>
              <a:rPr lang="ru-RU" sz="2000" dirty="0" smtClean="0">
                <a:solidFill>
                  <a:srgbClr val="0070C0"/>
                </a:solidFill>
              </a:rPr>
              <a:t>).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3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1.bp.blogspot.com/-ljRfzDu81vI/Xo3axnw2WaI/AAAAAAAACx4/ie7LIfsOuNkZMe3hojXUVtaPIjcKh3LFgCLcBGAsYHQ/s1600/Metodrekomendatsii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1"/>
            <a:ext cx="7128791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1.bp.blogspot.com/-If1y-SQxHyI/XpRVHyQyWtI/AAAAAAAAC1c/GfkXrFqwiVwvIgjraZ_4jz-EcoQyVgh8wCLcBGAsYHQ/s640/%25D1%2583%25D1%2587%25D0%25B8%25D0%25BC%25D1%2581%25D1%258F%2B%25D0%25BA%25D0%25BE%25D0%25BC%25D1%2584%25D0%25BE%25D1%2580%25D1%2582%25D0%25BD%25D0%25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3"/>
            <a:ext cx="6984776" cy="49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1.bp.blogspot.com/-dDXvia8OJ7k/XpRVHndFj4I/AAAAAAAAC1Y/wgJ9oTaQeXwcIcMaS9q9wWlAWd8bUSwFACLcBGAsYHQ/s640/%25D0%25BA%25D0%25BE%25D0%25BC%25D0%25BF%25D1%258C%25D1%258E%25D1%2582%25D0%25B5%25D1%2580%2B%25D0%25B8%2B%25D0%2597%25D0%259E%25D0%2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0567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1.bp.blogspot.com/-KCNWXt2CQkc/Xo3dUS4Hr1I/AAAAAAAACyQ/RoNubs7Xn0EXIr0a9_7soCZiVZKwARswgCLcBGAsYHQ/s1600/7CBlgRze2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628800"/>
            <a:ext cx="6984776" cy="49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Позитивные стороны данной ситуации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-Именно в период карантина – вся семья дома, и каждый родитель всецело посвящает своё внимание ребенку;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-Ситуация дистанционного обучения учит детей самостоятельности, а также освоению новых  образовательных навыков;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-Педагоги в ускоренном темпе осваивают новые дистанционные технологии, тем самым повышая свою профессиональную компетенцию;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400" dirty="0">
                <a:solidFill>
                  <a:srgbClr val="0070C0"/>
                </a:solidFill>
              </a:rPr>
              <a:t>Д</a:t>
            </a:r>
            <a:r>
              <a:rPr lang="ru-RU" sz="2400" dirty="0" smtClean="0">
                <a:solidFill>
                  <a:srgbClr val="0070C0"/>
                </a:solidFill>
              </a:rPr>
              <a:t>оступность образования </a:t>
            </a:r>
            <a:r>
              <a:rPr lang="ru-RU" sz="2400" dirty="0">
                <a:solidFill>
                  <a:srgbClr val="0070C0"/>
                </a:solidFill>
              </a:rPr>
              <a:t>— главное преимущество дистанционного </a:t>
            </a:r>
            <a:r>
              <a:rPr lang="ru-RU" sz="2400" dirty="0" smtClean="0">
                <a:solidFill>
                  <a:srgbClr val="0070C0"/>
                </a:solidFill>
              </a:rPr>
              <a:t>обучения, открыты многие </a:t>
            </a:r>
            <a:r>
              <a:rPr lang="ru-RU" sz="2400" dirty="0" err="1" smtClean="0">
                <a:solidFill>
                  <a:srgbClr val="0070C0"/>
                </a:solidFill>
              </a:rPr>
              <a:t>интернет-ресурсы</a:t>
            </a:r>
            <a:r>
              <a:rPr lang="ru-RU" sz="2400" dirty="0" smtClean="0">
                <a:solidFill>
                  <a:srgbClr val="0070C0"/>
                </a:solidFill>
              </a:rPr>
              <a:t> для обучения.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Позитивные стороны данной ситуации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-Именно в период </a:t>
            </a:r>
            <a:r>
              <a:rPr lang="ru-RU" sz="2400" dirty="0" smtClean="0">
                <a:solidFill>
                  <a:srgbClr val="0070C0"/>
                </a:solidFill>
              </a:rPr>
              <a:t>карантина </a:t>
            </a:r>
            <a:r>
              <a:rPr lang="ru-RU" sz="2400" dirty="0" smtClean="0">
                <a:solidFill>
                  <a:srgbClr val="0070C0"/>
                </a:solidFill>
              </a:rPr>
              <a:t>– вся семья дома, и каждый родитель всецело посвящает своё внимание ребенку;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-Ситуация дистанционного обучения учит детей самостоятельности, а также освоению новых  образовательных навыков;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-Педагоги в ускоренном темпе осваивают новые дистанционные технологии, тем самым повышая свою профессиональную компетенцию;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400" dirty="0" smtClean="0">
                <a:solidFill>
                  <a:srgbClr val="0070C0"/>
                </a:solidFill>
              </a:rPr>
              <a:t>Доступность образования — главное преимущество дистанционного обучения, открыты многие </a:t>
            </a:r>
            <a:r>
              <a:rPr lang="ru-RU" sz="2400" dirty="0" err="1" smtClean="0">
                <a:solidFill>
                  <a:srgbClr val="0070C0"/>
                </a:solidFill>
              </a:rPr>
              <a:t>интернет-ресурсы</a:t>
            </a:r>
            <a:r>
              <a:rPr lang="ru-RU" sz="2400" dirty="0" smtClean="0">
                <a:solidFill>
                  <a:srgbClr val="0070C0"/>
                </a:solidFill>
              </a:rPr>
              <a:t> для обучения.</a:t>
            </a:r>
          </a:p>
          <a:p>
            <a:pPr marL="0" indent="0" algn="ctr">
              <a:buFont typeface="Arial" pitchFamily="34" charset="0"/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ru-RU" sz="2000" dirty="0" smtClean="0">
              <a:solidFill>
                <a:srgbClr val="0070C0"/>
              </a:solidFill>
            </a:endParaRPr>
          </a:p>
        </p:txBody>
      </p:sp>
      <p:pic>
        <p:nvPicPr>
          <p:cNvPr id="3076" name="Picture 4" descr="https://a.d-cd.net/PYAAAgB5UOA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33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579838" y="-515418"/>
            <a:ext cx="298386" cy="5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Логотип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302676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Практически целый месяц – режим самоизоляции для всех участников образовательных отношений – обучающихся, педагогов и родителей.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Педагоги и ученики – обучаются и работают в дистанционном режиме.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Многие родители также работают «на </a:t>
            </a:r>
            <a:r>
              <a:rPr lang="ru-RU" sz="2000" dirty="0" err="1" smtClean="0">
                <a:solidFill>
                  <a:srgbClr val="0070C0"/>
                </a:solidFill>
              </a:rPr>
              <a:t>удалёнке</a:t>
            </a:r>
            <a:r>
              <a:rPr lang="ru-RU" sz="2000" dirty="0" smtClean="0">
                <a:solidFill>
                  <a:srgbClr val="0070C0"/>
                </a:solidFill>
              </a:rPr>
              <a:t>», то есть из дома, где параллельно учатся дети.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6632"/>
            <a:ext cx="1224136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7139136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Главная </a:t>
            </a:r>
            <a:r>
              <a:rPr lang="ru-RU" sz="2400" b="1" i="1" dirty="0">
                <a:solidFill>
                  <a:srgbClr val="0070C0"/>
                </a:solidFill>
              </a:rPr>
              <a:t>идея состоит в том, что пребывание и</a:t>
            </a:r>
            <a:r>
              <a:rPr lang="ru-RU" sz="2400" b="1" i="1" dirty="0" smtClean="0">
                <a:solidFill>
                  <a:srgbClr val="0070C0"/>
                </a:solidFill>
              </a:rPr>
              <a:t> обучение дома </a:t>
            </a:r>
            <a:r>
              <a:rPr lang="ru-RU" sz="2400" b="1" i="1" dirty="0">
                <a:solidFill>
                  <a:srgbClr val="0070C0"/>
                </a:solidFill>
              </a:rPr>
              <a:t>— </a:t>
            </a:r>
            <a:r>
              <a:rPr lang="ru-RU" sz="2400" b="1" i="1" dirty="0" smtClean="0">
                <a:solidFill>
                  <a:srgbClr val="0070C0"/>
                </a:solidFill>
              </a:rPr>
              <a:t>это не </a:t>
            </a:r>
            <a:r>
              <a:rPr lang="ru-RU" sz="2400" b="1" i="1" dirty="0">
                <a:solidFill>
                  <a:srgbClr val="0070C0"/>
                </a:solidFill>
              </a:rPr>
              <a:t>«наказание», а ресурс для освоения новых навыков, получения знаний, для новых интересных </a:t>
            </a:r>
            <a:r>
              <a:rPr lang="ru-RU" sz="2400" b="1" i="1" dirty="0" smtClean="0">
                <a:solidFill>
                  <a:srgbClr val="0070C0"/>
                </a:solidFill>
              </a:rPr>
              <a:t>дел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в кругу самых близких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и родных людей</a:t>
            </a:r>
          </a:p>
          <a:p>
            <a:pPr marL="0" indent="0" algn="ctr">
              <a:buNone/>
            </a:pPr>
            <a:endParaRPr lang="ru-RU" sz="24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rostzentr.edu.yar.ru/sluzhba_soprovozhdeniya_zameshchayush_51/semya_vmeste_1_w400_h27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744416" cy="2534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252" y="332656"/>
            <a:ext cx="7086600" cy="432048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0070C0"/>
                </a:solidFill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>
                <a:solidFill>
                  <a:srgbClr val="0070C0"/>
                </a:solidFill>
              </a:rPr>
              <a:t/>
            </a:r>
            <a:br>
              <a:rPr lang="ru-RU" sz="2200" b="1" i="1" dirty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Ситуация с пандемией </a:t>
            </a:r>
            <a:r>
              <a:rPr lang="ru-RU" sz="2200" b="1" i="1" dirty="0" err="1" smtClean="0">
                <a:solidFill>
                  <a:srgbClr val="0070C0"/>
                </a:solidFill>
              </a:rPr>
              <a:t>коронавируса</a:t>
            </a:r>
            <a:r>
              <a:rPr lang="ru-RU" sz="2200" b="1" i="1" dirty="0" smtClean="0">
                <a:solidFill>
                  <a:srgbClr val="0070C0"/>
                </a:solidFill>
              </a:rPr>
              <a:t> пройдет, дистанционное обучение останется позади, а богатый и насыщенный разными эмоциями и переживаниями опыт жизни, обучения, воспитания останется с нами на всю жизнь!</a:t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endParaRPr lang="ru-RU" sz="22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ndm5school.ru/images/novosti/novosti_19-20/tco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52" y="3609020"/>
            <a:ext cx="36004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1470025"/>
          </a:xfrm>
        </p:spPr>
        <p:txBody>
          <a:bodyPr>
            <a:normAutofit/>
          </a:bodyPr>
          <a:lstStyle/>
          <a:p>
            <a:r>
              <a:rPr lang="ru-RU" sz="3400" b="1" i="1" dirty="0" smtClean="0">
                <a:solidFill>
                  <a:srgbClr val="0070C0"/>
                </a:solidFill>
              </a:rPr>
              <a:t>Позитивного настроения, крепкого здоровья, энергии и бодрости!</a:t>
            </a:r>
            <a:endParaRPr lang="ru-RU" sz="34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6152728" cy="504056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22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tatic9.depositphotos.com/1518767/1084/i/950/depositphotos_10849279-stock-photo-parents-giving-children-a-piggy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58" y="3598192"/>
            <a:ext cx="3634642" cy="242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6910536" cy="367483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Следовательно, это непростая ситуация, нестандартная,  которая происходит со всеми впервые - непосредственно влияет на всех её участников.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-Педагоги в срочном порядке осваивают новые образовательные технологии.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-Родители помимо своих основных функций, теперь еще в роли педагогов.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-Дети, у которых не сформирован навык и умение учиться в новых дистанционных условиях – испытывают большой дискомфорт.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6632"/>
            <a:ext cx="1224136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482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             Всё это осложняется ситуацией замкнутого пространства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6632"/>
            <a:ext cx="1224136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svc.meredithcorp.io/v3/mm/image?url=https%3A%2F%2Fpeopledotcom.files.wordpress.com%2F2020%2F03%2Fwork-from-home.jpg%3Fcrop%3D0px%2C0px%2C1500px%2C787.5px%26resize%3D1200%2C6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904656" cy="329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052736"/>
            <a:ext cx="6550496" cy="489654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</a:rPr>
              <a:t>                            Основные сложности: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1. День потерял свою четкую структуру и границы;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2. </a:t>
            </a:r>
            <a:r>
              <a:rPr lang="ru-RU" sz="2000" dirty="0" smtClean="0">
                <a:solidFill>
                  <a:srgbClr val="0070C0"/>
                </a:solidFill>
              </a:rPr>
              <a:t>Отсутствие </a:t>
            </a:r>
            <a:r>
              <a:rPr lang="ru-RU" sz="2000" dirty="0" smtClean="0">
                <a:solidFill>
                  <a:srgbClr val="0070C0"/>
                </a:solidFill>
              </a:rPr>
              <a:t>выстроенного графика и режима дня;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3. Сложность восприятия учебной информации в дистанционном режиме;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4.Мощная информационная атака тревожной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информации из СМИ;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5. Замкнутое пространство, практически без свободной возможности выхода.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36713"/>
            <a:ext cx="6982544" cy="36003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При эффективной реализации дистанционного обучения ВАЖНО тесное взаимодействие и взаимопонимание ПЕДАГОГА и РОДИТЕЛЯ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uscur.ru/wp-content/uploads/2019/07/3-27-1024x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540060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6910536" cy="439248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При этом основная задача в этом взаимодействии родителя и педагога – безопасность ребенка, его здоровье, как психологическое так и физическое.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Конечно, важно и освоение программного материала, изучение новых тем по различным предметам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Но мы все понимаем в какой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все сейчас ситуации…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obozrevatel.com/news/2020/2/18/4.jpg?size=1080x5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288781" cy="21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3314799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На данный момент у всех участников образовательных отношений снижены личностные, жизненно важные ресурсы, 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следовательно нужно снижать и градус требований 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и градус переживаний, эмоций и напряжения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7126560" cy="25477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Сложности возникают, но любой острый вопрос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можно решить….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Picture 2" descr="https://thumbs.dreamstime.com/b/%D0%B4%D0%B8%D1%81%D1%82%D0%B0%D0%BD%D1%86%D0%B8%D0%BE%D0%BD%D0%BE%D0%B5-%D0%BE%D0%B1%D1%83%D1%87%D0%B5%D0%BD%D0%B8%D0%B5-58689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28192" cy="1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volga-kaspiy.ru/wp-content/uploads/2020/02/p3-jkvrux0s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23" y="2768173"/>
            <a:ext cx="5294521" cy="35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410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Тема Office</vt:lpstr>
      <vt:lpstr>Специальное оформление</vt:lpstr>
      <vt:lpstr>Презентация PowerPoint</vt:lpstr>
      <vt:lpstr>Практически целый месяц – режим самоизоляции для всех участников образовательных отношений – обучающихся, педагогов и родителей.  Педагоги и ученики – обучаются и работают в дистанционном режиме.  Многие родители также работают «на удалёнке», то есть из дома, где параллельно учатся дети.</vt:lpstr>
      <vt:lpstr>Следовательно, это непростая ситуация, нестандартная,  которая происходит со всеми впервые - непосредственно влияет на всех её участников.   -Педагоги в срочном порядке осваивают новые образовательные технологии. -Родители помимо своих основных функций, теперь еще в роли педагогов. -Дети, у которых не сформирован навык и умение учиться в новых дистанционных условиях – испытывают большой дискомфорт.  </vt:lpstr>
      <vt:lpstr>             Всё это осложняется ситуацией замкнутого пространства </vt:lpstr>
      <vt:lpstr>                            Основные сложности:  1. День потерял свою четкую структуру и границы; 2. Отсутствие выстроенного графика и режима дня; 3. Сложность восприятия учебной информации в дистанционном режиме; 4.Мощная информационная атака тревожной  информации из СМИ; 5. Замкнутое пространство, практически без свободной возможности выхода.</vt:lpstr>
      <vt:lpstr>При эффективной реализации дистанционного обучения ВАЖНО тесное взаимодействие и взаимопонимание ПЕДАГОГА и РОДИТЕЛЯ </vt:lpstr>
      <vt:lpstr>При этом основная задача в этом взаимодействии родителя и педагога – безопасность ребенка, его здоровье, как психологическое так и физическое.   Конечно, важно и освоение программного материала, изучение новых тем по различным предметам  Но мы все понимаем в какой  все сейчас ситуации…</vt:lpstr>
      <vt:lpstr>На данный момент у всех участников образовательных отношений снижены личностные, жизненно важные ресурсы,  следовательно нужно снижать и градус требований  и градус переживаний, эмоций и напряжения</vt:lpstr>
      <vt:lpstr>Сложности возникают, но любой острый вопрос  можно решить….</vt:lpstr>
      <vt:lpstr>                           Основные рекомендации родителям  Родителям и близким ребенка важно самим постараться сохранить спокойное, адекватное и критичное отношение к происходящему.  Эмоциональное состояние ребенка напрямую зависит от состояния взрослого (родителей, близких).  Потребуется некоторое время  на адаптацию к режиму  самоизоляции,  и это нормальный процесс. </vt:lpstr>
      <vt:lpstr> Основные рекомендации родителям   Ведите себя спокойно, сдержанно, не избегайте отвечать на вопросы детей о вирусе и т. д., но и не погружайтесь в длительные обсуждения ситуации пандемии и ее рисков. Не смакуйте подробности «ужасов» из интернет сетей и ТV!</vt:lpstr>
      <vt:lpstr>Основные рекомендации родителям  В первую очередь, следует сохранить и поддерживать для себя и ребенка привычный распорядок и ритм дня (время сна и бодрствования, время начала уроков, их продолжительность, «переменки» и пр.). Резкие изменения режима дня могут вызвать существенные перестройки адаптивных возможностей ребенка и привести к излишнему напряжению и стрессу</vt:lpstr>
      <vt:lpstr>Основные рекомендации родителям  Постарайтесь разобраться в рекомендациях, которые Вы получаете от школы по организации дистанционного обучения детей. Ориентируйтесь только на официальную информацию, которую Вы получаете от классного руководителя и администрации школы. Школе также нужно время на то, чтобы эффективно организовать этот процесс. В настоящее время существует целый ряд ресурсов, помогающих и родителям, и педагогам в дистанционном обучении.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Ситуация с пандемией коронавируса пройдет, дистанционное обучение останется позади, а богатый и насыщенный разными эмоциями и переживаниями опыт жизни, обучения, воспитания останется с нами на всю жизнь! </vt:lpstr>
      <vt:lpstr>Позитивного настроения, крепкого здоровья, энергии и бодрости!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Asus Vivo</cp:lastModifiedBy>
  <cp:revision>39</cp:revision>
  <dcterms:created xsi:type="dcterms:W3CDTF">2011-12-13T19:04:59Z</dcterms:created>
  <dcterms:modified xsi:type="dcterms:W3CDTF">2020-04-29T06:55:22Z</dcterms:modified>
</cp:coreProperties>
</file>